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89" r:id="rId5"/>
    <p:sldId id="290" r:id="rId6"/>
    <p:sldId id="273" r:id="rId7"/>
    <p:sldId id="279" r:id="rId8"/>
    <p:sldId id="274" r:id="rId9"/>
    <p:sldId id="284" r:id="rId10"/>
    <p:sldId id="286" r:id="rId11"/>
    <p:sldId id="268" r:id="rId12"/>
    <p:sldId id="294" r:id="rId13"/>
    <p:sldId id="281" r:id="rId14"/>
    <p:sldId id="282" r:id="rId15"/>
    <p:sldId id="283" r:id="rId16"/>
    <p:sldId id="291" r:id="rId17"/>
    <p:sldId id="285" r:id="rId18"/>
    <p:sldId id="263" r:id="rId19"/>
    <p:sldId id="288" r:id="rId20"/>
    <p:sldId id="293"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4660"/>
  </p:normalViewPr>
  <p:slideViewPr>
    <p:cSldViewPr snapToGrid="0">
      <p:cViewPr varScale="1">
        <p:scale>
          <a:sx n="78" d="100"/>
          <a:sy n="78" d="100"/>
        </p:scale>
        <p:origin x="71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F58F8-2F8A-4B83-8917-13A4CB1E952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4371D30A-853D-4B5D-B214-4C23A703CEE3}">
      <dgm:prSet custT="1"/>
      <dgm:spPr/>
      <dgm:t>
        <a:bodyPr/>
        <a:lstStyle/>
        <a:p>
          <a:r>
            <a:rPr lang="en-US" sz="2000" dirty="0">
              <a:latin typeface="Times New Roman" panose="02020603050405020304" pitchFamily="18" charset="0"/>
              <a:cs typeface="Times New Roman" panose="02020603050405020304" pitchFamily="18" charset="0"/>
            </a:rPr>
            <a:t>Capturing a reference image</a:t>
          </a:r>
          <a:endParaRPr lang="en-IN" sz="2000" dirty="0">
            <a:latin typeface="Times New Roman" panose="02020603050405020304" pitchFamily="18" charset="0"/>
            <a:cs typeface="Times New Roman" panose="02020603050405020304" pitchFamily="18" charset="0"/>
          </a:endParaRPr>
        </a:p>
      </dgm:t>
    </dgm:pt>
    <dgm:pt modelId="{ABD759F0-4497-4115-9EFA-97AF670FF861}" type="parTrans" cxnId="{6E99D3E8-E635-41CC-BED5-7870CB834038}">
      <dgm:prSet/>
      <dgm:spPr/>
      <dgm:t>
        <a:bodyPr/>
        <a:lstStyle/>
        <a:p>
          <a:endParaRPr lang="en-IN"/>
        </a:p>
      </dgm:t>
    </dgm:pt>
    <dgm:pt modelId="{09599D61-3090-4B1A-B76C-2E97C62714EA}" type="sibTrans" cxnId="{6E99D3E8-E635-41CC-BED5-7870CB834038}">
      <dgm:prSet/>
      <dgm:spPr/>
      <dgm:t>
        <a:bodyPr/>
        <a:lstStyle/>
        <a:p>
          <a:endParaRPr lang="en-IN"/>
        </a:p>
      </dgm:t>
    </dgm:pt>
    <dgm:pt modelId="{C838AD31-0435-4B1D-B75A-C3E208A63584}">
      <dgm:prSet custT="1"/>
      <dgm:spPr/>
      <dgm:t>
        <a:bodyPr/>
        <a:lstStyle/>
        <a:p>
          <a:r>
            <a:rPr lang="en-IN" sz="2000" dirty="0">
              <a:latin typeface="Times New Roman" panose="02020603050405020304" pitchFamily="18" charset="0"/>
              <a:cs typeface="Times New Roman" panose="02020603050405020304" pitchFamily="18" charset="0"/>
            </a:rPr>
            <a:t>Obtaining the readings from sensors</a:t>
          </a:r>
        </a:p>
      </dgm:t>
    </dgm:pt>
    <dgm:pt modelId="{0B671677-3E09-4E63-9B72-0A548CF6A483}" type="parTrans" cxnId="{3CBB1FB6-A533-4987-8629-BC4837692300}">
      <dgm:prSet/>
      <dgm:spPr/>
      <dgm:t>
        <a:bodyPr/>
        <a:lstStyle/>
        <a:p>
          <a:endParaRPr lang="en-IN"/>
        </a:p>
      </dgm:t>
    </dgm:pt>
    <dgm:pt modelId="{115D8366-6799-4997-9466-56ED7692D0A7}" type="sibTrans" cxnId="{3CBB1FB6-A533-4987-8629-BC4837692300}">
      <dgm:prSet/>
      <dgm:spPr/>
      <dgm:t>
        <a:bodyPr/>
        <a:lstStyle/>
        <a:p>
          <a:endParaRPr lang="en-IN"/>
        </a:p>
      </dgm:t>
    </dgm:pt>
    <dgm:pt modelId="{46DB0C1A-9CF6-40A9-B3FB-E042D66282B6}">
      <dgm:prSet/>
      <dgm:spPr/>
      <dgm:t>
        <a:bodyPr/>
        <a:lstStyle/>
        <a:p>
          <a:r>
            <a:rPr lang="en-IN" sz="1200" dirty="0">
              <a:latin typeface="Times New Roman" panose="02020603050405020304" pitchFamily="18" charset="0"/>
              <a:cs typeface="Times New Roman" panose="02020603050405020304" pitchFamily="18" charset="0"/>
            </a:rPr>
            <a:t>Humidity </a:t>
          </a:r>
          <a:r>
            <a:rPr lang="en-IN" sz="1200" dirty="0" err="1">
              <a:latin typeface="Times New Roman" panose="02020603050405020304" pitchFamily="18" charset="0"/>
              <a:cs typeface="Times New Roman" panose="02020603050405020304" pitchFamily="18" charset="0"/>
            </a:rPr>
            <a:t>fromDHT</a:t>
          </a:r>
          <a:r>
            <a:rPr lang="en-IN" sz="1200" dirty="0">
              <a:latin typeface="Times New Roman" panose="02020603050405020304" pitchFamily="18" charset="0"/>
              <a:cs typeface="Times New Roman" panose="02020603050405020304" pitchFamily="18" charset="0"/>
            </a:rPr>
            <a:t> 11</a:t>
          </a:r>
        </a:p>
      </dgm:t>
    </dgm:pt>
    <dgm:pt modelId="{843EA37B-05EB-4191-9C27-DC61E39D1BF1}" type="parTrans" cxnId="{6CBB6479-930C-4A2E-B426-F0417BFAB6E8}">
      <dgm:prSet/>
      <dgm:spPr/>
      <dgm:t>
        <a:bodyPr/>
        <a:lstStyle/>
        <a:p>
          <a:endParaRPr lang="en-IN"/>
        </a:p>
      </dgm:t>
    </dgm:pt>
    <dgm:pt modelId="{35C91041-0A89-4208-B22B-A38BE205A1B2}" type="sibTrans" cxnId="{6CBB6479-930C-4A2E-B426-F0417BFAB6E8}">
      <dgm:prSet/>
      <dgm:spPr/>
      <dgm:t>
        <a:bodyPr/>
        <a:lstStyle/>
        <a:p>
          <a:endParaRPr lang="en-IN"/>
        </a:p>
      </dgm:t>
    </dgm:pt>
    <dgm:pt modelId="{25298CA2-24D6-480F-B7F7-EF377B1A5120}">
      <dgm:prSet/>
      <dgm:spPr/>
      <dgm:t>
        <a:bodyPr/>
        <a:lstStyle/>
        <a:p>
          <a:r>
            <a:rPr lang="en-IN" sz="1200" dirty="0">
              <a:latin typeface="Times New Roman" panose="02020603050405020304" pitchFamily="18" charset="0"/>
              <a:cs typeface="Times New Roman" panose="02020603050405020304" pitchFamily="18" charset="0"/>
            </a:rPr>
            <a:t>Temperature from DS1B20</a:t>
          </a:r>
        </a:p>
      </dgm:t>
    </dgm:pt>
    <dgm:pt modelId="{49A4BCEC-3C49-4379-85C2-14A7085582E9}" type="parTrans" cxnId="{55570DB8-140A-4298-9A27-5DD21AC41CCD}">
      <dgm:prSet/>
      <dgm:spPr/>
      <dgm:t>
        <a:bodyPr/>
        <a:lstStyle/>
        <a:p>
          <a:endParaRPr lang="en-IN"/>
        </a:p>
      </dgm:t>
    </dgm:pt>
    <dgm:pt modelId="{8F8395E9-6A52-490F-B658-A00888ED74A4}" type="sibTrans" cxnId="{55570DB8-140A-4298-9A27-5DD21AC41CCD}">
      <dgm:prSet/>
      <dgm:spPr/>
      <dgm:t>
        <a:bodyPr/>
        <a:lstStyle/>
        <a:p>
          <a:endParaRPr lang="en-IN"/>
        </a:p>
      </dgm:t>
    </dgm:pt>
    <dgm:pt modelId="{50BC8323-84DA-4700-826C-7C586DCC5C48}">
      <dgm:prSet custT="1"/>
      <dgm:spPr/>
      <dgm:t>
        <a:bodyPr/>
        <a:lstStyle/>
        <a:p>
          <a:r>
            <a:rPr lang="en-IN" sz="2000" dirty="0">
              <a:latin typeface="Times New Roman" panose="02020603050405020304" pitchFamily="18" charset="0"/>
              <a:cs typeface="Times New Roman" panose="02020603050405020304" pitchFamily="18" charset="0"/>
            </a:rPr>
            <a:t>Checking user input conditions</a:t>
          </a:r>
        </a:p>
      </dgm:t>
    </dgm:pt>
    <dgm:pt modelId="{FC2E9CC2-D20D-4241-A0C1-45408C168687}" type="parTrans" cxnId="{BBE4A4BF-867D-4585-A2A5-CEFC66B54692}">
      <dgm:prSet/>
      <dgm:spPr/>
      <dgm:t>
        <a:bodyPr/>
        <a:lstStyle/>
        <a:p>
          <a:endParaRPr lang="en-IN"/>
        </a:p>
      </dgm:t>
    </dgm:pt>
    <dgm:pt modelId="{E664D0E1-897F-4C00-AEEB-75185C31D072}" type="sibTrans" cxnId="{BBE4A4BF-867D-4585-A2A5-CEFC66B54692}">
      <dgm:prSet/>
      <dgm:spPr/>
      <dgm:t>
        <a:bodyPr/>
        <a:lstStyle/>
        <a:p>
          <a:endParaRPr lang="en-IN"/>
        </a:p>
      </dgm:t>
    </dgm:pt>
    <dgm:pt modelId="{2ADEEBAC-EB9A-4E51-A404-DDCF7A813BBA}">
      <dgm:prSet custT="1"/>
      <dgm:spPr/>
      <dgm:t>
        <a:bodyPr/>
        <a:lstStyle/>
        <a:p>
          <a:r>
            <a:rPr lang="en-IN" sz="2000" dirty="0">
              <a:latin typeface="Times New Roman" panose="02020603050405020304" pitchFamily="18" charset="0"/>
              <a:cs typeface="Times New Roman" panose="02020603050405020304" pitchFamily="18" charset="0"/>
            </a:rPr>
            <a:t>Capturing the images and storing in a folder</a:t>
          </a:r>
        </a:p>
      </dgm:t>
    </dgm:pt>
    <dgm:pt modelId="{BC04272D-60AA-49EC-AF33-CBB681C7D9BA}" type="parTrans" cxnId="{28199D3F-A796-4FD6-9396-E458DB7EA50D}">
      <dgm:prSet/>
      <dgm:spPr/>
      <dgm:t>
        <a:bodyPr/>
        <a:lstStyle/>
        <a:p>
          <a:endParaRPr lang="en-IN"/>
        </a:p>
      </dgm:t>
    </dgm:pt>
    <dgm:pt modelId="{0274C009-1BB8-44AB-859F-DF0AE0161155}" type="sibTrans" cxnId="{28199D3F-A796-4FD6-9396-E458DB7EA50D}">
      <dgm:prSet/>
      <dgm:spPr/>
      <dgm:t>
        <a:bodyPr/>
        <a:lstStyle/>
        <a:p>
          <a:endParaRPr lang="en-IN"/>
        </a:p>
      </dgm:t>
    </dgm:pt>
    <dgm:pt modelId="{931F756B-F75A-47C9-8C28-59BFEFF32858}">
      <dgm:prSet custT="1"/>
      <dgm:spPr/>
      <dgm:t>
        <a:bodyPr/>
        <a:lstStyle/>
        <a:p>
          <a:r>
            <a:rPr lang="en-IN" sz="2000" dirty="0">
              <a:latin typeface="Times New Roman" panose="02020603050405020304" pitchFamily="18" charset="0"/>
              <a:cs typeface="Times New Roman" panose="02020603050405020304" pitchFamily="18" charset="0"/>
            </a:rPr>
            <a:t>Uploading the stored images to google drive</a:t>
          </a:r>
        </a:p>
      </dgm:t>
    </dgm:pt>
    <dgm:pt modelId="{C072E9D1-B282-41D9-BF37-65325AA55A37}" type="parTrans" cxnId="{D3BB6D39-E495-4972-9E0B-578B19A41130}">
      <dgm:prSet/>
      <dgm:spPr/>
      <dgm:t>
        <a:bodyPr/>
        <a:lstStyle/>
        <a:p>
          <a:endParaRPr lang="en-IN"/>
        </a:p>
      </dgm:t>
    </dgm:pt>
    <dgm:pt modelId="{BF879C22-B786-4E16-B75D-3F708BE64EFB}" type="sibTrans" cxnId="{D3BB6D39-E495-4972-9E0B-578B19A41130}">
      <dgm:prSet/>
      <dgm:spPr/>
      <dgm:t>
        <a:bodyPr/>
        <a:lstStyle/>
        <a:p>
          <a:endParaRPr lang="en-IN"/>
        </a:p>
      </dgm:t>
    </dgm:pt>
    <dgm:pt modelId="{1A8D986B-9360-4674-9678-D01ECB14B3DB}">
      <dgm:prSet custT="1"/>
      <dgm:spPr/>
      <dgm:t>
        <a:bodyPr/>
        <a:lstStyle/>
        <a:p>
          <a:r>
            <a:rPr lang="en-IN" sz="2000" dirty="0">
              <a:latin typeface="Times New Roman" panose="02020603050405020304" pitchFamily="18" charset="0"/>
              <a:cs typeface="Times New Roman" panose="02020603050405020304" pitchFamily="18" charset="0"/>
            </a:rPr>
            <a:t>Calculating PSNR between taken image and reference image.</a:t>
          </a:r>
        </a:p>
      </dgm:t>
    </dgm:pt>
    <dgm:pt modelId="{72BE6E37-6317-4ED4-A259-8F5DE0A94CBC}" type="parTrans" cxnId="{A250807A-B4A8-48FC-87E0-8F6610CAF1FF}">
      <dgm:prSet/>
      <dgm:spPr/>
      <dgm:t>
        <a:bodyPr/>
        <a:lstStyle/>
        <a:p>
          <a:endParaRPr lang="en-IN"/>
        </a:p>
      </dgm:t>
    </dgm:pt>
    <dgm:pt modelId="{2C1BA6FF-668B-4D64-BFD7-3FDACE4B508F}" type="sibTrans" cxnId="{A250807A-B4A8-48FC-87E0-8F6610CAF1FF}">
      <dgm:prSet/>
      <dgm:spPr/>
      <dgm:t>
        <a:bodyPr/>
        <a:lstStyle/>
        <a:p>
          <a:endParaRPr lang="en-IN"/>
        </a:p>
      </dgm:t>
    </dgm:pt>
    <dgm:pt modelId="{0E6AE7B8-E946-4534-83BD-6C7AF0745C29}">
      <dgm:prSet custT="1"/>
      <dgm:spPr/>
      <dgm:t>
        <a:bodyPr/>
        <a:lstStyle/>
        <a:p>
          <a:r>
            <a:rPr lang="en-IN" sz="2000" dirty="0">
              <a:latin typeface="Times New Roman" panose="02020603050405020304" pitchFamily="18" charset="0"/>
              <a:cs typeface="Times New Roman" panose="02020603050405020304" pitchFamily="18" charset="0"/>
            </a:rPr>
            <a:t>Uploading sensor data and PSNR to </a:t>
          </a:r>
          <a:r>
            <a:rPr lang="en-IN" sz="2000" dirty="0" err="1">
              <a:latin typeface="Times New Roman" panose="02020603050405020304" pitchFamily="18" charset="0"/>
              <a:cs typeface="Times New Roman" panose="02020603050405020304" pitchFamily="18" charset="0"/>
            </a:rPr>
            <a:t>thingspeak</a:t>
          </a:r>
          <a:r>
            <a:rPr lang="en-IN" sz="2000" dirty="0">
              <a:latin typeface="Times New Roman" panose="02020603050405020304" pitchFamily="18" charset="0"/>
              <a:cs typeface="Times New Roman" panose="02020603050405020304" pitchFamily="18" charset="0"/>
            </a:rPr>
            <a:t>.</a:t>
          </a:r>
        </a:p>
      </dgm:t>
    </dgm:pt>
    <dgm:pt modelId="{35B4BF00-2600-45F1-B2F7-777D0D95ADF5}" type="parTrans" cxnId="{B03D85F1-E2B7-46E9-B219-9CE0964072BA}">
      <dgm:prSet/>
      <dgm:spPr/>
      <dgm:t>
        <a:bodyPr/>
        <a:lstStyle/>
        <a:p>
          <a:endParaRPr lang="en-IN"/>
        </a:p>
      </dgm:t>
    </dgm:pt>
    <dgm:pt modelId="{EC4CAB37-4EDB-43A5-8E72-A63436D7DEAA}" type="sibTrans" cxnId="{B03D85F1-E2B7-46E9-B219-9CE0964072BA}">
      <dgm:prSet/>
      <dgm:spPr/>
      <dgm:t>
        <a:bodyPr/>
        <a:lstStyle/>
        <a:p>
          <a:endParaRPr lang="en-IN"/>
        </a:p>
      </dgm:t>
    </dgm:pt>
    <dgm:pt modelId="{3111347D-EA13-4FCF-9BB7-16FA9DCDC8EB}">
      <dgm:prSet custT="1"/>
      <dgm:spPr/>
      <dgm:t>
        <a:bodyPr/>
        <a:lstStyle/>
        <a:p>
          <a:r>
            <a:rPr lang="en-IN" sz="2000" dirty="0">
              <a:latin typeface="Times New Roman" panose="02020603050405020304" pitchFamily="18" charset="0"/>
              <a:cs typeface="Times New Roman" panose="02020603050405020304" pitchFamily="18" charset="0"/>
            </a:rPr>
            <a:t>Updating CSV file with sensor data and PSNR values.</a:t>
          </a:r>
        </a:p>
      </dgm:t>
    </dgm:pt>
    <dgm:pt modelId="{E3949FD4-7FD7-4DFE-8CDE-5A25BD4C24B3}" type="parTrans" cxnId="{04072EA2-3A5E-4875-8841-EA5625DB79BB}">
      <dgm:prSet/>
      <dgm:spPr/>
      <dgm:t>
        <a:bodyPr/>
        <a:lstStyle/>
        <a:p>
          <a:endParaRPr lang="en-IN"/>
        </a:p>
      </dgm:t>
    </dgm:pt>
    <dgm:pt modelId="{FCC4684B-ABA9-40DB-8833-2836D118CA54}" type="sibTrans" cxnId="{04072EA2-3A5E-4875-8841-EA5625DB79BB}">
      <dgm:prSet/>
      <dgm:spPr/>
      <dgm:t>
        <a:bodyPr/>
        <a:lstStyle/>
        <a:p>
          <a:endParaRPr lang="en-IN"/>
        </a:p>
      </dgm:t>
    </dgm:pt>
    <dgm:pt modelId="{FAF76DDF-D25C-4A29-94ED-DF2025EF9A3E}" type="pres">
      <dgm:prSet presAssocID="{C36F58F8-2F8A-4B83-8917-13A4CB1E9524}" presName="Name0" presStyleCnt="0">
        <dgm:presLayoutVars>
          <dgm:dir/>
          <dgm:resizeHandles val="exact"/>
        </dgm:presLayoutVars>
      </dgm:prSet>
      <dgm:spPr/>
    </dgm:pt>
    <dgm:pt modelId="{3EBA8512-7803-43F4-BDF3-2AAC042A5ABB}" type="pres">
      <dgm:prSet presAssocID="{4371D30A-853D-4B5D-B214-4C23A703CEE3}" presName="node" presStyleLbl="node1" presStyleIdx="0" presStyleCnt="8">
        <dgm:presLayoutVars>
          <dgm:bulletEnabled val="1"/>
        </dgm:presLayoutVars>
      </dgm:prSet>
      <dgm:spPr>
        <a:prstGeom prst="flowChartAlternateProcess">
          <a:avLst/>
        </a:prstGeom>
      </dgm:spPr>
    </dgm:pt>
    <dgm:pt modelId="{74751F4E-F945-48E4-B276-148227EC34F0}" type="pres">
      <dgm:prSet presAssocID="{09599D61-3090-4B1A-B76C-2E97C62714EA}" presName="sibTrans" presStyleLbl="sibTrans1D1" presStyleIdx="0" presStyleCnt="7"/>
      <dgm:spPr/>
    </dgm:pt>
    <dgm:pt modelId="{E536AD05-479C-422A-BF28-E76938EF7699}" type="pres">
      <dgm:prSet presAssocID="{09599D61-3090-4B1A-B76C-2E97C62714EA}" presName="connectorText" presStyleLbl="sibTrans1D1" presStyleIdx="0" presStyleCnt="7"/>
      <dgm:spPr/>
    </dgm:pt>
    <dgm:pt modelId="{38FBCB43-41F7-4D58-8DB1-8D18D64EFC68}" type="pres">
      <dgm:prSet presAssocID="{C838AD31-0435-4B1D-B75A-C3E208A63584}" presName="node" presStyleLbl="node1" presStyleIdx="1" presStyleCnt="8">
        <dgm:presLayoutVars>
          <dgm:bulletEnabled val="1"/>
        </dgm:presLayoutVars>
      </dgm:prSet>
      <dgm:spPr>
        <a:prstGeom prst="flowChartAlternateProcess">
          <a:avLst/>
        </a:prstGeom>
      </dgm:spPr>
    </dgm:pt>
    <dgm:pt modelId="{E63EC878-9633-4272-B652-71BAB06E4F39}" type="pres">
      <dgm:prSet presAssocID="{115D8366-6799-4997-9466-56ED7692D0A7}" presName="sibTrans" presStyleLbl="sibTrans1D1" presStyleIdx="1" presStyleCnt="7"/>
      <dgm:spPr/>
    </dgm:pt>
    <dgm:pt modelId="{87FAE91B-41EA-438E-831F-5E6E9F8E5300}" type="pres">
      <dgm:prSet presAssocID="{115D8366-6799-4997-9466-56ED7692D0A7}" presName="connectorText" presStyleLbl="sibTrans1D1" presStyleIdx="1" presStyleCnt="7"/>
      <dgm:spPr/>
    </dgm:pt>
    <dgm:pt modelId="{81886EF3-89DF-4FE6-B917-300A89E38D1B}" type="pres">
      <dgm:prSet presAssocID="{50BC8323-84DA-4700-826C-7C586DCC5C48}" presName="node" presStyleLbl="node1" presStyleIdx="2" presStyleCnt="8">
        <dgm:presLayoutVars>
          <dgm:bulletEnabled val="1"/>
        </dgm:presLayoutVars>
      </dgm:prSet>
      <dgm:spPr>
        <a:prstGeom prst="flowChartAlternateProcess">
          <a:avLst/>
        </a:prstGeom>
      </dgm:spPr>
    </dgm:pt>
    <dgm:pt modelId="{B26A0E21-B2CF-4842-AACE-F1CAA5B54F19}" type="pres">
      <dgm:prSet presAssocID="{E664D0E1-897F-4C00-AEEB-75185C31D072}" presName="sibTrans" presStyleLbl="sibTrans1D1" presStyleIdx="2" presStyleCnt="7"/>
      <dgm:spPr/>
    </dgm:pt>
    <dgm:pt modelId="{91FDEC02-86CC-430D-8685-E5F9E9B80C63}" type="pres">
      <dgm:prSet presAssocID="{E664D0E1-897F-4C00-AEEB-75185C31D072}" presName="connectorText" presStyleLbl="sibTrans1D1" presStyleIdx="2" presStyleCnt="7"/>
      <dgm:spPr/>
    </dgm:pt>
    <dgm:pt modelId="{F443BA3F-5F4A-41D4-9AC6-D56951962227}" type="pres">
      <dgm:prSet presAssocID="{2ADEEBAC-EB9A-4E51-A404-DDCF7A813BBA}" presName="node" presStyleLbl="node1" presStyleIdx="3" presStyleCnt="8">
        <dgm:presLayoutVars>
          <dgm:bulletEnabled val="1"/>
        </dgm:presLayoutVars>
      </dgm:prSet>
      <dgm:spPr>
        <a:prstGeom prst="flowChartAlternateProcess">
          <a:avLst/>
        </a:prstGeom>
      </dgm:spPr>
    </dgm:pt>
    <dgm:pt modelId="{0428581F-65CD-4DA1-ADC0-E72E721242E5}" type="pres">
      <dgm:prSet presAssocID="{0274C009-1BB8-44AB-859F-DF0AE0161155}" presName="sibTrans" presStyleLbl="sibTrans1D1" presStyleIdx="3" presStyleCnt="7"/>
      <dgm:spPr/>
    </dgm:pt>
    <dgm:pt modelId="{88409CF6-FF73-47C2-B77D-E59E2FCE708B}" type="pres">
      <dgm:prSet presAssocID="{0274C009-1BB8-44AB-859F-DF0AE0161155}" presName="connectorText" presStyleLbl="sibTrans1D1" presStyleIdx="3" presStyleCnt="7"/>
      <dgm:spPr/>
    </dgm:pt>
    <dgm:pt modelId="{E99F0452-E38F-4668-ACA8-5255C23D2B8A}" type="pres">
      <dgm:prSet presAssocID="{931F756B-F75A-47C9-8C28-59BFEFF32858}" presName="node" presStyleLbl="node1" presStyleIdx="4" presStyleCnt="8">
        <dgm:presLayoutVars>
          <dgm:bulletEnabled val="1"/>
        </dgm:presLayoutVars>
      </dgm:prSet>
      <dgm:spPr>
        <a:prstGeom prst="flowChartAlternateProcess">
          <a:avLst/>
        </a:prstGeom>
      </dgm:spPr>
    </dgm:pt>
    <dgm:pt modelId="{77D9D324-8E76-42A3-9ED9-2BC899D64C68}" type="pres">
      <dgm:prSet presAssocID="{BF879C22-B786-4E16-B75D-3F708BE64EFB}" presName="sibTrans" presStyleLbl="sibTrans1D1" presStyleIdx="4" presStyleCnt="7"/>
      <dgm:spPr/>
    </dgm:pt>
    <dgm:pt modelId="{CC6CD58C-0D8B-42BF-9DB2-7ACA6CB9D017}" type="pres">
      <dgm:prSet presAssocID="{BF879C22-B786-4E16-B75D-3F708BE64EFB}" presName="connectorText" presStyleLbl="sibTrans1D1" presStyleIdx="4" presStyleCnt="7"/>
      <dgm:spPr/>
    </dgm:pt>
    <dgm:pt modelId="{995871AD-7094-4945-886C-136A469D56A2}" type="pres">
      <dgm:prSet presAssocID="{1A8D986B-9360-4674-9678-D01ECB14B3DB}" presName="node" presStyleLbl="node1" presStyleIdx="5" presStyleCnt="8">
        <dgm:presLayoutVars>
          <dgm:bulletEnabled val="1"/>
        </dgm:presLayoutVars>
      </dgm:prSet>
      <dgm:spPr>
        <a:prstGeom prst="flowChartAlternateProcess">
          <a:avLst/>
        </a:prstGeom>
      </dgm:spPr>
    </dgm:pt>
    <dgm:pt modelId="{E065C552-D7A2-4744-97D7-8E4A9DDE3945}" type="pres">
      <dgm:prSet presAssocID="{2C1BA6FF-668B-4D64-BFD7-3FDACE4B508F}" presName="sibTrans" presStyleLbl="sibTrans1D1" presStyleIdx="5" presStyleCnt="7"/>
      <dgm:spPr/>
    </dgm:pt>
    <dgm:pt modelId="{BA74450B-947B-47DA-8FDB-7FD3F8D749A1}" type="pres">
      <dgm:prSet presAssocID="{2C1BA6FF-668B-4D64-BFD7-3FDACE4B508F}" presName="connectorText" presStyleLbl="sibTrans1D1" presStyleIdx="5" presStyleCnt="7"/>
      <dgm:spPr/>
    </dgm:pt>
    <dgm:pt modelId="{A022211D-FC99-47ED-A48C-BD0AED60CF09}" type="pres">
      <dgm:prSet presAssocID="{0E6AE7B8-E946-4534-83BD-6C7AF0745C29}" presName="node" presStyleLbl="node1" presStyleIdx="6" presStyleCnt="8">
        <dgm:presLayoutVars>
          <dgm:bulletEnabled val="1"/>
        </dgm:presLayoutVars>
      </dgm:prSet>
      <dgm:spPr>
        <a:prstGeom prst="flowChartAlternateProcess">
          <a:avLst/>
        </a:prstGeom>
      </dgm:spPr>
    </dgm:pt>
    <dgm:pt modelId="{349A5831-E320-4528-9D68-C399091C5B92}" type="pres">
      <dgm:prSet presAssocID="{EC4CAB37-4EDB-43A5-8E72-A63436D7DEAA}" presName="sibTrans" presStyleLbl="sibTrans1D1" presStyleIdx="6" presStyleCnt="7"/>
      <dgm:spPr/>
    </dgm:pt>
    <dgm:pt modelId="{C9CB6EAB-729F-46BE-9BDF-7BEB91CAFF9A}" type="pres">
      <dgm:prSet presAssocID="{EC4CAB37-4EDB-43A5-8E72-A63436D7DEAA}" presName="connectorText" presStyleLbl="sibTrans1D1" presStyleIdx="6" presStyleCnt="7"/>
      <dgm:spPr/>
    </dgm:pt>
    <dgm:pt modelId="{FE3E1595-EE2A-40A8-B4E5-E05DEC566A17}" type="pres">
      <dgm:prSet presAssocID="{3111347D-EA13-4FCF-9BB7-16FA9DCDC8EB}" presName="node" presStyleLbl="node1" presStyleIdx="7" presStyleCnt="8" custScaleX="113252">
        <dgm:presLayoutVars>
          <dgm:bulletEnabled val="1"/>
        </dgm:presLayoutVars>
      </dgm:prSet>
      <dgm:spPr>
        <a:prstGeom prst="flowChartAlternateProcess">
          <a:avLst/>
        </a:prstGeom>
      </dgm:spPr>
    </dgm:pt>
  </dgm:ptLst>
  <dgm:cxnLst>
    <dgm:cxn modelId="{D349B502-8892-4DDA-AD7D-B07D2AF86067}" type="presOf" srcId="{50BC8323-84DA-4700-826C-7C586DCC5C48}" destId="{81886EF3-89DF-4FE6-B917-300A89E38D1B}" srcOrd="0" destOrd="0" presId="urn:microsoft.com/office/officeart/2005/8/layout/bProcess3"/>
    <dgm:cxn modelId="{2B6BE517-3114-4931-BBD0-7FEA1C954955}" type="presOf" srcId="{C36F58F8-2F8A-4B83-8917-13A4CB1E9524}" destId="{FAF76DDF-D25C-4A29-94ED-DF2025EF9A3E}" srcOrd="0" destOrd="0" presId="urn:microsoft.com/office/officeart/2005/8/layout/bProcess3"/>
    <dgm:cxn modelId="{2D06F220-69FE-4950-83DE-55A73CCC117F}" type="presOf" srcId="{1A8D986B-9360-4674-9678-D01ECB14B3DB}" destId="{995871AD-7094-4945-886C-136A469D56A2}" srcOrd="0" destOrd="0" presId="urn:microsoft.com/office/officeart/2005/8/layout/bProcess3"/>
    <dgm:cxn modelId="{BCF7D328-121E-4875-9328-EBD613D10A8F}" type="presOf" srcId="{2ADEEBAC-EB9A-4E51-A404-DDCF7A813BBA}" destId="{F443BA3F-5F4A-41D4-9AC6-D56951962227}" srcOrd="0" destOrd="0" presId="urn:microsoft.com/office/officeart/2005/8/layout/bProcess3"/>
    <dgm:cxn modelId="{640F972A-DF85-44AF-AB69-561D71CDA0F5}" type="presOf" srcId="{EC4CAB37-4EDB-43A5-8E72-A63436D7DEAA}" destId="{349A5831-E320-4528-9D68-C399091C5B92}" srcOrd="0" destOrd="0" presId="urn:microsoft.com/office/officeart/2005/8/layout/bProcess3"/>
    <dgm:cxn modelId="{0E48922C-15F4-479E-A8B5-20D5A7C5DB6F}" type="presOf" srcId="{BF879C22-B786-4E16-B75D-3F708BE64EFB}" destId="{77D9D324-8E76-42A3-9ED9-2BC899D64C68}" srcOrd="0" destOrd="0" presId="urn:microsoft.com/office/officeart/2005/8/layout/bProcess3"/>
    <dgm:cxn modelId="{DDF19B33-9AE6-40E2-A7DC-CD16263AF815}" type="presOf" srcId="{09599D61-3090-4B1A-B76C-2E97C62714EA}" destId="{E536AD05-479C-422A-BF28-E76938EF7699}" srcOrd="1" destOrd="0" presId="urn:microsoft.com/office/officeart/2005/8/layout/bProcess3"/>
    <dgm:cxn modelId="{D3BB6D39-E495-4972-9E0B-578B19A41130}" srcId="{C36F58F8-2F8A-4B83-8917-13A4CB1E9524}" destId="{931F756B-F75A-47C9-8C28-59BFEFF32858}" srcOrd="4" destOrd="0" parTransId="{C072E9D1-B282-41D9-BF37-65325AA55A37}" sibTransId="{BF879C22-B786-4E16-B75D-3F708BE64EFB}"/>
    <dgm:cxn modelId="{28199D3F-A796-4FD6-9396-E458DB7EA50D}" srcId="{C36F58F8-2F8A-4B83-8917-13A4CB1E9524}" destId="{2ADEEBAC-EB9A-4E51-A404-DDCF7A813BBA}" srcOrd="3" destOrd="0" parTransId="{BC04272D-60AA-49EC-AF33-CBB681C7D9BA}" sibTransId="{0274C009-1BB8-44AB-859F-DF0AE0161155}"/>
    <dgm:cxn modelId="{FA88F63F-42FE-40B6-9487-EFC595D16AA0}" type="presOf" srcId="{3111347D-EA13-4FCF-9BB7-16FA9DCDC8EB}" destId="{FE3E1595-EE2A-40A8-B4E5-E05DEC566A17}" srcOrd="0" destOrd="0" presId="urn:microsoft.com/office/officeart/2005/8/layout/bProcess3"/>
    <dgm:cxn modelId="{52F6955F-F195-4341-8C9C-D556A5B03250}" type="presOf" srcId="{EC4CAB37-4EDB-43A5-8E72-A63436D7DEAA}" destId="{C9CB6EAB-729F-46BE-9BDF-7BEB91CAFF9A}" srcOrd="1" destOrd="0" presId="urn:microsoft.com/office/officeart/2005/8/layout/bProcess3"/>
    <dgm:cxn modelId="{9D272561-2C4B-4DE1-8C3B-E4F7878A135B}" type="presOf" srcId="{2C1BA6FF-668B-4D64-BFD7-3FDACE4B508F}" destId="{E065C552-D7A2-4744-97D7-8E4A9DDE3945}" srcOrd="0" destOrd="0" presId="urn:microsoft.com/office/officeart/2005/8/layout/bProcess3"/>
    <dgm:cxn modelId="{59628F42-3AEB-4DEC-BD7A-6A9FCCB06AB2}" type="presOf" srcId="{46DB0C1A-9CF6-40A9-B3FB-E042D66282B6}" destId="{38FBCB43-41F7-4D58-8DB1-8D18D64EFC68}" srcOrd="0" destOrd="1" presId="urn:microsoft.com/office/officeart/2005/8/layout/bProcess3"/>
    <dgm:cxn modelId="{BFFBF645-4D84-4E2D-A381-998EB273706E}" type="presOf" srcId="{09599D61-3090-4B1A-B76C-2E97C62714EA}" destId="{74751F4E-F945-48E4-B276-148227EC34F0}" srcOrd="0" destOrd="0" presId="urn:microsoft.com/office/officeart/2005/8/layout/bProcess3"/>
    <dgm:cxn modelId="{4224026A-C1F0-4490-8125-0E86E0CD7940}" type="presOf" srcId="{115D8366-6799-4997-9466-56ED7692D0A7}" destId="{E63EC878-9633-4272-B652-71BAB06E4F39}" srcOrd="0" destOrd="0" presId="urn:microsoft.com/office/officeart/2005/8/layout/bProcess3"/>
    <dgm:cxn modelId="{700A4A4A-8AEC-4B19-A154-1CEB81E4CE3E}" type="presOf" srcId="{931F756B-F75A-47C9-8C28-59BFEFF32858}" destId="{E99F0452-E38F-4668-ACA8-5255C23D2B8A}" srcOrd="0" destOrd="0" presId="urn:microsoft.com/office/officeart/2005/8/layout/bProcess3"/>
    <dgm:cxn modelId="{CD57224F-76F5-42F7-8AD0-63B507D1EBCC}" type="presOf" srcId="{0E6AE7B8-E946-4534-83BD-6C7AF0745C29}" destId="{A022211D-FC99-47ED-A48C-BD0AED60CF09}" srcOrd="0" destOrd="0" presId="urn:microsoft.com/office/officeart/2005/8/layout/bProcess3"/>
    <dgm:cxn modelId="{F393FB71-205E-4990-A7E5-97E78A5C6ECE}" type="presOf" srcId="{0274C009-1BB8-44AB-859F-DF0AE0161155}" destId="{0428581F-65CD-4DA1-ADC0-E72E721242E5}" srcOrd="0" destOrd="0" presId="urn:microsoft.com/office/officeart/2005/8/layout/bProcess3"/>
    <dgm:cxn modelId="{6CBB6479-930C-4A2E-B426-F0417BFAB6E8}" srcId="{C838AD31-0435-4B1D-B75A-C3E208A63584}" destId="{46DB0C1A-9CF6-40A9-B3FB-E042D66282B6}" srcOrd="0" destOrd="0" parTransId="{843EA37B-05EB-4191-9C27-DC61E39D1BF1}" sibTransId="{35C91041-0A89-4208-B22B-A38BE205A1B2}"/>
    <dgm:cxn modelId="{A250807A-B4A8-48FC-87E0-8F6610CAF1FF}" srcId="{C36F58F8-2F8A-4B83-8917-13A4CB1E9524}" destId="{1A8D986B-9360-4674-9678-D01ECB14B3DB}" srcOrd="5" destOrd="0" parTransId="{72BE6E37-6317-4ED4-A259-8F5DE0A94CBC}" sibTransId="{2C1BA6FF-668B-4D64-BFD7-3FDACE4B508F}"/>
    <dgm:cxn modelId="{4D8D9C8B-EBAE-4F6F-9A70-509D3F8A25C7}" type="presOf" srcId="{2C1BA6FF-668B-4D64-BFD7-3FDACE4B508F}" destId="{BA74450B-947B-47DA-8FDB-7FD3F8D749A1}" srcOrd="1" destOrd="0" presId="urn:microsoft.com/office/officeart/2005/8/layout/bProcess3"/>
    <dgm:cxn modelId="{E3D3A590-1584-4E32-8CA4-DD1FC7DA0B37}" type="presOf" srcId="{25298CA2-24D6-480F-B7F7-EF377B1A5120}" destId="{38FBCB43-41F7-4D58-8DB1-8D18D64EFC68}" srcOrd="0" destOrd="2" presId="urn:microsoft.com/office/officeart/2005/8/layout/bProcess3"/>
    <dgm:cxn modelId="{7B9FE190-457C-4168-B49E-021D0B4CD81B}" type="presOf" srcId="{C838AD31-0435-4B1D-B75A-C3E208A63584}" destId="{38FBCB43-41F7-4D58-8DB1-8D18D64EFC68}" srcOrd="0" destOrd="0" presId="urn:microsoft.com/office/officeart/2005/8/layout/bProcess3"/>
    <dgm:cxn modelId="{04072EA2-3A5E-4875-8841-EA5625DB79BB}" srcId="{C36F58F8-2F8A-4B83-8917-13A4CB1E9524}" destId="{3111347D-EA13-4FCF-9BB7-16FA9DCDC8EB}" srcOrd="7" destOrd="0" parTransId="{E3949FD4-7FD7-4DFE-8CDE-5A25BD4C24B3}" sibTransId="{FCC4684B-ABA9-40DB-8833-2836D118CA54}"/>
    <dgm:cxn modelId="{D87CD5AC-674A-4BA7-8956-A1E4DFE3DB27}" type="presOf" srcId="{0274C009-1BB8-44AB-859F-DF0AE0161155}" destId="{88409CF6-FF73-47C2-B77D-E59E2FCE708B}" srcOrd="1" destOrd="0" presId="urn:microsoft.com/office/officeart/2005/8/layout/bProcess3"/>
    <dgm:cxn modelId="{3CBB1FB6-A533-4987-8629-BC4837692300}" srcId="{C36F58F8-2F8A-4B83-8917-13A4CB1E9524}" destId="{C838AD31-0435-4B1D-B75A-C3E208A63584}" srcOrd="1" destOrd="0" parTransId="{0B671677-3E09-4E63-9B72-0A548CF6A483}" sibTransId="{115D8366-6799-4997-9466-56ED7692D0A7}"/>
    <dgm:cxn modelId="{55570DB8-140A-4298-9A27-5DD21AC41CCD}" srcId="{C838AD31-0435-4B1D-B75A-C3E208A63584}" destId="{25298CA2-24D6-480F-B7F7-EF377B1A5120}" srcOrd="1" destOrd="0" parTransId="{49A4BCEC-3C49-4379-85C2-14A7085582E9}" sibTransId="{8F8395E9-6A52-490F-B658-A00888ED74A4}"/>
    <dgm:cxn modelId="{BBE4A4BF-867D-4585-A2A5-CEFC66B54692}" srcId="{C36F58F8-2F8A-4B83-8917-13A4CB1E9524}" destId="{50BC8323-84DA-4700-826C-7C586DCC5C48}" srcOrd="2" destOrd="0" parTransId="{FC2E9CC2-D20D-4241-A0C1-45408C168687}" sibTransId="{E664D0E1-897F-4C00-AEEB-75185C31D072}"/>
    <dgm:cxn modelId="{9A30FDC7-9AD6-488F-AD7C-0A53969F134F}" type="presOf" srcId="{E664D0E1-897F-4C00-AEEB-75185C31D072}" destId="{91FDEC02-86CC-430D-8685-E5F9E9B80C63}" srcOrd="1" destOrd="0" presId="urn:microsoft.com/office/officeart/2005/8/layout/bProcess3"/>
    <dgm:cxn modelId="{07BA70DD-A935-4DD7-8F47-B9F72B3C02F3}" type="presOf" srcId="{4371D30A-853D-4B5D-B214-4C23A703CEE3}" destId="{3EBA8512-7803-43F4-BDF3-2AAC042A5ABB}" srcOrd="0" destOrd="0" presId="urn:microsoft.com/office/officeart/2005/8/layout/bProcess3"/>
    <dgm:cxn modelId="{6E99D3E8-E635-41CC-BED5-7870CB834038}" srcId="{C36F58F8-2F8A-4B83-8917-13A4CB1E9524}" destId="{4371D30A-853D-4B5D-B214-4C23A703CEE3}" srcOrd="0" destOrd="0" parTransId="{ABD759F0-4497-4115-9EFA-97AF670FF861}" sibTransId="{09599D61-3090-4B1A-B76C-2E97C62714EA}"/>
    <dgm:cxn modelId="{FF44B8E9-940F-4864-87D0-EF6AC1CC4CEE}" type="presOf" srcId="{115D8366-6799-4997-9466-56ED7692D0A7}" destId="{87FAE91B-41EA-438E-831F-5E6E9F8E5300}" srcOrd="1" destOrd="0" presId="urn:microsoft.com/office/officeart/2005/8/layout/bProcess3"/>
    <dgm:cxn modelId="{B03D85F1-E2B7-46E9-B219-9CE0964072BA}" srcId="{C36F58F8-2F8A-4B83-8917-13A4CB1E9524}" destId="{0E6AE7B8-E946-4534-83BD-6C7AF0745C29}" srcOrd="6" destOrd="0" parTransId="{35B4BF00-2600-45F1-B2F7-777D0D95ADF5}" sibTransId="{EC4CAB37-4EDB-43A5-8E72-A63436D7DEAA}"/>
    <dgm:cxn modelId="{79DD93FA-C789-42A2-A1D8-6A62742D66B0}" type="presOf" srcId="{BF879C22-B786-4E16-B75D-3F708BE64EFB}" destId="{CC6CD58C-0D8B-42BF-9DB2-7ACA6CB9D017}" srcOrd="1" destOrd="0" presId="urn:microsoft.com/office/officeart/2005/8/layout/bProcess3"/>
    <dgm:cxn modelId="{45B222FC-01F2-4824-B174-95C7F10AB583}" type="presOf" srcId="{E664D0E1-897F-4C00-AEEB-75185C31D072}" destId="{B26A0E21-B2CF-4842-AACE-F1CAA5B54F19}" srcOrd="0" destOrd="0" presId="urn:microsoft.com/office/officeart/2005/8/layout/bProcess3"/>
    <dgm:cxn modelId="{46580A57-980C-4F09-A9A1-A341F1EC86A6}" type="presParOf" srcId="{FAF76DDF-D25C-4A29-94ED-DF2025EF9A3E}" destId="{3EBA8512-7803-43F4-BDF3-2AAC042A5ABB}" srcOrd="0" destOrd="0" presId="urn:microsoft.com/office/officeart/2005/8/layout/bProcess3"/>
    <dgm:cxn modelId="{D88B295C-CA87-4F12-90DD-93A7541D9579}" type="presParOf" srcId="{FAF76DDF-D25C-4A29-94ED-DF2025EF9A3E}" destId="{74751F4E-F945-48E4-B276-148227EC34F0}" srcOrd="1" destOrd="0" presId="urn:microsoft.com/office/officeart/2005/8/layout/bProcess3"/>
    <dgm:cxn modelId="{BDEA76DB-F5C2-4144-AA4E-714F883A512B}" type="presParOf" srcId="{74751F4E-F945-48E4-B276-148227EC34F0}" destId="{E536AD05-479C-422A-BF28-E76938EF7699}" srcOrd="0" destOrd="0" presId="urn:microsoft.com/office/officeart/2005/8/layout/bProcess3"/>
    <dgm:cxn modelId="{8C9CE1A4-0F01-48B1-856D-90591E3E9C2B}" type="presParOf" srcId="{FAF76DDF-D25C-4A29-94ED-DF2025EF9A3E}" destId="{38FBCB43-41F7-4D58-8DB1-8D18D64EFC68}" srcOrd="2" destOrd="0" presId="urn:microsoft.com/office/officeart/2005/8/layout/bProcess3"/>
    <dgm:cxn modelId="{4C1A95C7-2C4E-4B22-9606-30D42BA65F52}" type="presParOf" srcId="{FAF76DDF-D25C-4A29-94ED-DF2025EF9A3E}" destId="{E63EC878-9633-4272-B652-71BAB06E4F39}" srcOrd="3" destOrd="0" presId="urn:microsoft.com/office/officeart/2005/8/layout/bProcess3"/>
    <dgm:cxn modelId="{7B1A8FFB-0345-4789-BB17-78CED7B235E1}" type="presParOf" srcId="{E63EC878-9633-4272-B652-71BAB06E4F39}" destId="{87FAE91B-41EA-438E-831F-5E6E9F8E5300}" srcOrd="0" destOrd="0" presId="urn:microsoft.com/office/officeart/2005/8/layout/bProcess3"/>
    <dgm:cxn modelId="{C7C9EA4B-C388-43E3-A1EA-6CDAFAEE41E5}" type="presParOf" srcId="{FAF76DDF-D25C-4A29-94ED-DF2025EF9A3E}" destId="{81886EF3-89DF-4FE6-B917-300A89E38D1B}" srcOrd="4" destOrd="0" presId="urn:microsoft.com/office/officeart/2005/8/layout/bProcess3"/>
    <dgm:cxn modelId="{A9C2FD0D-95FB-46B4-8898-E75617373A90}" type="presParOf" srcId="{FAF76DDF-D25C-4A29-94ED-DF2025EF9A3E}" destId="{B26A0E21-B2CF-4842-AACE-F1CAA5B54F19}" srcOrd="5" destOrd="0" presId="urn:microsoft.com/office/officeart/2005/8/layout/bProcess3"/>
    <dgm:cxn modelId="{446FAA4D-A9EE-4881-B19F-304254BE352A}" type="presParOf" srcId="{B26A0E21-B2CF-4842-AACE-F1CAA5B54F19}" destId="{91FDEC02-86CC-430D-8685-E5F9E9B80C63}" srcOrd="0" destOrd="0" presId="urn:microsoft.com/office/officeart/2005/8/layout/bProcess3"/>
    <dgm:cxn modelId="{7A2A192D-E551-45FC-BF18-340620F7C19E}" type="presParOf" srcId="{FAF76DDF-D25C-4A29-94ED-DF2025EF9A3E}" destId="{F443BA3F-5F4A-41D4-9AC6-D56951962227}" srcOrd="6" destOrd="0" presId="urn:microsoft.com/office/officeart/2005/8/layout/bProcess3"/>
    <dgm:cxn modelId="{5A083948-89AB-4D25-80EF-A7462EBF6E20}" type="presParOf" srcId="{FAF76DDF-D25C-4A29-94ED-DF2025EF9A3E}" destId="{0428581F-65CD-4DA1-ADC0-E72E721242E5}" srcOrd="7" destOrd="0" presId="urn:microsoft.com/office/officeart/2005/8/layout/bProcess3"/>
    <dgm:cxn modelId="{0C49D148-64E4-4E4F-8267-7393906616D4}" type="presParOf" srcId="{0428581F-65CD-4DA1-ADC0-E72E721242E5}" destId="{88409CF6-FF73-47C2-B77D-E59E2FCE708B}" srcOrd="0" destOrd="0" presId="urn:microsoft.com/office/officeart/2005/8/layout/bProcess3"/>
    <dgm:cxn modelId="{CA051CEB-BE7B-4D3D-9C11-A9F05212D434}" type="presParOf" srcId="{FAF76DDF-D25C-4A29-94ED-DF2025EF9A3E}" destId="{E99F0452-E38F-4668-ACA8-5255C23D2B8A}" srcOrd="8" destOrd="0" presId="urn:microsoft.com/office/officeart/2005/8/layout/bProcess3"/>
    <dgm:cxn modelId="{4809099D-E1EA-4424-92AC-FBBEE2D1C965}" type="presParOf" srcId="{FAF76DDF-D25C-4A29-94ED-DF2025EF9A3E}" destId="{77D9D324-8E76-42A3-9ED9-2BC899D64C68}" srcOrd="9" destOrd="0" presId="urn:microsoft.com/office/officeart/2005/8/layout/bProcess3"/>
    <dgm:cxn modelId="{8827A28E-5D02-45F4-998A-AF8223397D8E}" type="presParOf" srcId="{77D9D324-8E76-42A3-9ED9-2BC899D64C68}" destId="{CC6CD58C-0D8B-42BF-9DB2-7ACA6CB9D017}" srcOrd="0" destOrd="0" presId="urn:microsoft.com/office/officeart/2005/8/layout/bProcess3"/>
    <dgm:cxn modelId="{A0B811DD-A04B-4C93-A2F9-386B1EE30F94}" type="presParOf" srcId="{FAF76DDF-D25C-4A29-94ED-DF2025EF9A3E}" destId="{995871AD-7094-4945-886C-136A469D56A2}" srcOrd="10" destOrd="0" presId="urn:microsoft.com/office/officeart/2005/8/layout/bProcess3"/>
    <dgm:cxn modelId="{FAD770FD-631B-4DC2-820E-32F76B402C10}" type="presParOf" srcId="{FAF76DDF-D25C-4A29-94ED-DF2025EF9A3E}" destId="{E065C552-D7A2-4744-97D7-8E4A9DDE3945}" srcOrd="11" destOrd="0" presId="urn:microsoft.com/office/officeart/2005/8/layout/bProcess3"/>
    <dgm:cxn modelId="{403D97A5-9952-4461-A822-775C84001845}" type="presParOf" srcId="{E065C552-D7A2-4744-97D7-8E4A9DDE3945}" destId="{BA74450B-947B-47DA-8FDB-7FD3F8D749A1}" srcOrd="0" destOrd="0" presId="urn:microsoft.com/office/officeart/2005/8/layout/bProcess3"/>
    <dgm:cxn modelId="{F3C4F31B-11C3-4389-B805-D8696B0ABECF}" type="presParOf" srcId="{FAF76DDF-D25C-4A29-94ED-DF2025EF9A3E}" destId="{A022211D-FC99-47ED-A48C-BD0AED60CF09}" srcOrd="12" destOrd="0" presId="urn:microsoft.com/office/officeart/2005/8/layout/bProcess3"/>
    <dgm:cxn modelId="{CD5D5170-E633-4F7B-B8DB-6BA2B281C6ED}" type="presParOf" srcId="{FAF76DDF-D25C-4A29-94ED-DF2025EF9A3E}" destId="{349A5831-E320-4528-9D68-C399091C5B92}" srcOrd="13" destOrd="0" presId="urn:microsoft.com/office/officeart/2005/8/layout/bProcess3"/>
    <dgm:cxn modelId="{22B59926-4ADA-4D98-A865-507E76BC92EE}" type="presParOf" srcId="{349A5831-E320-4528-9D68-C399091C5B92}" destId="{C9CB6EAB-729F-46BE-9BDF-7BEB91CAFF9A}" srcOrd="0" destOrd="0" presId="urn:microsoft.com/office/officeart/2005/8/layout/bProcess3"/>
    <dgm:cxn modelId="{D691C2CF-EBD3-45A2-945C-7C8364F32466}" type="presParOf" srcId="{FAF76DDF-D25C-4A29-94ED-DF2025EF9A3E}" destId="{FE3E1595-EE2A-40A8-B4E5-E05DEC566A17}"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51F4E-F945-48E4-B276-148227EC34F0}">
      <dsp:nvSpPr>
        <dsp:cNvPr id="0" name=""/>
        <dsp:cNvSpPr/>
      </dsp:nvSpPr>
      <dsp:spPr>
        <a:xfrm>
          <a:off x="3529750" y="667736"/>
          <a:ext cx="513286" cy="91440"/>
        </a:xfrm>
        <a:custGeom>
          <a:avLst/>
          <a:gdLst/>
          <a:ahLst/>
          <a:cxnLst/>
          <a:rect l="0" t="0" r="0" b="0"/>
          <a:pathLst>
            <a:path>
              <a:moveTo>
                <a:pt x="0" y="45720"/>
              </a:moveTo>
              <a:lnTo>
                <a:pt x="5132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72796" y="710734"/>
        <a:ext cx="27194" cy="5444"/>
      </dsp:txXfrm>
    </dsp:sp>
    <dsp:sp modelId="{3EBA8512-7803-43F4-BDF3-2AAC042A5ABB}">
      <dsp:nvSpPr>
        <dsp:cNvPr id="0" name=""/>
        <dsp:cNvSpPr/>
      </dsp:nvSpPr>
      <dsp:spPr>
        <a:xfrm>
          <a:off x="1166825" y="4039"/>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Capturing a reference image</a:t>
          </a:r>
          <a:endParaRPr lang="en-IN" sz="2000" kern="1200" dirty="0">
            <a:latin typeface="Times New Roman" panose="02020603050405020304" pitchFamily="18" charset="0"/>
            <a:cs typeface="Times New Roman" panose="02020603050405020304" pitchFamily="18" charset="0"/>
          </a:endParaRPr>
        </a:p>
      </dsp:txBody>
      <dsp:txXfrm>
        <a:off x="1236085" y="73299"/>
        <a:ext cx="2226205" cy="1280315"/>
      </dsp:txXfrm>
    </dsp:sp>
    <dsp:sp modelId="{E63EC878-9633-4272-B652-71BAB06E4F39}">
      <dsp:nvSpPr>
        <dsp:cNvPr id="0" name=""/>
        <dsp:cNvSpPr/>
      </dsp:nvSpPr>
      <dsp:spPr>
        <a:xfrm>
          <a:off x="6438362" y="667736"/>
          <a:ext cx="513286" cy="91440"/>
        </a:xfrm>
        <a:custGeom>
          <a:avLst/>
          <a:gdLst/>
          <a:ahLst/>
          <a:cxnLst/>
          <a:rect l="0" t="0" r="0" b="0"/>
          <a:pathLst>
            <a:path>
              <a:moveTo>
                <a:pt x="0" y="45720"/>
              </a:moveTo>
              <a:lnTo>
                <a:pt x="5132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81408" y="710734"/>
        <a:ext cx="27194" cy="5444"/>
      </dsp:txXfrm>
    </dsp:sp>
    <dsp:sp modelId="{38FBCB43-41F7-4D58-8DB1-8D18D64EFC68}">
      <dsp:nvSpPr>
        <dsp:cNvPr id="0" name=""/>
        <dsp:cNvSpPr/>
      </dsp:nvSpPr>
      <dsp:spPr>
        <a:xfrm>
          <a:off x="4075437" y="4039"/>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Obtaining the readings from sensors</a:t>
          </a:r>
        </a:p>
        <a:p>
          <a:pPr marL="114300" lvl="1" indent="-114300" algn="l" defTabSz="533400">
            <a:lnSpc>
              <a:spcPct val="90000"/>
            </a:lnSpc>
            <a:spcBef>
              <a:spcPct val="0"/>
            </a:spcBef>
            <a:spcAft>
              <a:spcPct val="15000"/>
            </a:spcAft>
            <a:buChar char="•"/>
          </a:pPr>
          <a:r>
            <a:rPr lang="en-IN" sz="1200" kern="1200" dirty="0">
              <a:latin typeface="Times New Roman" panose="02020603050405020304" pitchFamily="18" charset="0"/>
              <a:cs typeface="Times New Roman" panose="02020603050405020304" pitchFamily="18" charset="0"/>
            </a:rPr>
            <a:t>Humidity </a:t>
          </a:r>
          <a:r>
            <a:rPr lang="en-IN" sz="1200" kern="1200" dirty="0" err="1">
              <a:latin typeface="Times New Roman" panose="02020603050405020304" pitchFamily="18" charset="0"/>
              <a:cs typeface="Times New Roman" panose="02020603050405020304" pitchFamily="18" charset="0"/>
            </a:rPr>
            <a:t>fromDHT</a:t>
          </a:r>
          <a:r>
            <a:rPr lang="en-IN" sz="1200" kern="1200" dirty="0">
              <a:latin typeface="Times New Roman" panose="02020603050405020304" pitchFamily="18" charset="0"/>
              <a:cs typeface="Times New Roman" panose="02020603050405020304" pitchFamily="18" charset="0"/>
            </a:rPr>
            <a:t> 11</a:t>
          </a:r>
        </a:p>
        <a:p>
          <a:pPr marL="114300" lvl="1" indent="-114300" algn="l" defTabSz="533400">
            <a:lnSpc>
              <a:spcPct val="90000"/>
            </a:lnSpc>
            <a:spcBef>
              <a:spcPct val="0"/>
            </a:spcBef>
            <a:spcAft>
              <a:spcPct val="15000"/>
            </a:spcAft>
            <a:buChar char="•"/>
          </a:pPr>
          <a:r>
            <a:rPr lang="en-IN" sz="1200" kern="1200" dirty="0">
              <a:latin typeface="Times New Roman" panose="02020603050405020304" pitchFamily="18" charset="0"/>
              <a:cs typeface="Times New Roman" panose="02020603050405020304" pitchFamily="18" charset="0"/>
            </a:rPr>
            <a:t>Temperature from DS1B20</a:t>
          </a:r>
        </a:p>
      </dsp:txBody>
      <dsp:txXfrm>
        <a:off x="4144697" y="73299"/>
        <a:ext cx="2226205" cy="1280315"/>
      </dsp:txXfrm>
    </dsp:sp>
    <dsp:sp modelId="{B26A0E21-B2CF-4842-AACE-F1CAA5B54F19}">
      <dsp:nvSpPr>
        <dsp:cNvPr id="0" name=""/>
        <dsp:cNvSpPr/>
      </dsp:nvSpPr>
      <dsp:spPr>
        <a:xfrm>
          <a:off x="2349187" y="1421074"/>
          <a:ext cx="5817224" cy="513286"/>
        </a:xfrm>
        <a:custGeom>
          <a:avLst/>
          <a:gdLst/>
          <a:ahLst/>
          <a:cxnLst/>
          <a:rect l="0" t="0" r="0" b="0"/>
          <a:pathLst>
            <a:path>
              <a:moveTo>
                <a:pt x="5817224" y="0"/>
              </a:moveTo>
              <a:lnTo>
                <a:pt x="5817224" y="273743"/>
              </a:lnTo>
              <a:lnTo>
                <a:pt x="0" y="273743"/>
              </a:lnTo>
              <a:lnTo>
                <a:pt x="0" y="51328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111735" y="1674995"/>
        <a:ext cx="292129" cy="5444"/>
      </dsp:txXfrm>
    </dsp:sp>
    <dsp:sp modelId="{81886EF3-89DF-4FE6-B917-300A89E38D1B}">
      <dsp:nvSpPr>
        <dsp:cNvPr id="0" name=""/>
        <dsp:cNvSpPr/>
      </dsp:nvSpPr>
      <dsp:spPr>
        <a:xfrm>
          <a:off x="6984049" y="4039"/>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Checking user input conditions</a:t>
          </a:r>
        </a:p>
      </dsp:txBody>
      <dsp:txXfrm>
        <a:off x="7053309" y="73299"/>
        <a:ext cx="2226205" cy="1280315"/>
      </dsp:txXfrm>
    </dsp:sp>
    <dsp:sp modelId="{0428581F-65CD-4DA1-ADC0-E72E721242E5}">
      <dsp:nvSpPr>
        <dsp:cNvPr id="0" name=""/>
        <dsp:cNvSpPr/>
      </dsp:nvSpPr>
      <dsp:spPr>
        <a:xfrm>
          <a:off x="3529750" y="2630459"/>
          <a:ext cx="513286" cy="91440"/>
        </a:xfrm>
        <a:custGeom>
          <a:avLst/>
          <a:gdLst/>
          <a:ahLst/>
          <a:cxnLst/>
          <a:rect l="0" t="0" r="0" b="0"/>
          <a:pathLst>
            <a:path>
              <a:moveTo>
                <a:pt x="0" y="45720"/>
              </a:moveTo>
              <a:lnTo>
                <a:pt x="5132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72796" y="2673456"/>
        <a:ext cx="27194" cy="5444"/>
      </dsp:txXfrm>
    </dsp:sp>
    <dsp:sp modelId="{F443BA3F-5F4A-41D4-9AC6-D56951962227}">
      <dsp:nvSpPr>
        <dsp:cNvPr id="0" name=""/>
        <dsp:cNvSpPr/>
      </dsp:nvSpPr>
      <dsp:spPr>
        <a:xfrm>
          <a:off x="1166825" y="1966761"/>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Capturing the images and storing in a folder</a:t>
          </a:r>
        </a:p>
      </dsp:txBody>
      <dsp:txXfrm>
        <a:off x="1236085" y="2036021"/>
        <a:ext cx="2226205" cy="1280315"/>
      </dsp:txXfrm>
    </dsp:sp>
    <dsp:sp modelId="{77D9D324-8E76-42A3-9ED9-2BC899D64C68}">
      <dsp:nvSpPr>
        <dsp:cNvPr id="0" name=""/>
        <dsp:cNvSpPr/>
      </dsp:nvSpPr>
      <dsp:spPr>
        <a:xfrm>
          <a:off x="6438362" y="2630459"/>
          <a:ext cx="513286" cy="91440"/>
        </a:xfrm>
        <a:custGeom>
          <a:avLst/>
          <a:gdLst/>
          <a:ahLst/>
          <a:cxnLst/>
          <a:rect l="0" t="0" r="0" b="0"/>
          <a:pathLst>
            <a:path>
              <a:moveTo>
                <a:pt x="0" y="45720"/>
              </a:moveTo>
              <a:lnTo>
                <a:pt x="5132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81408" y="2673456"/>
        <a:ext cx="27194" cy="5444"/>
      </dsp:txXfrm>
    </dsp:sp>
    <dsp:sp modelId="{E99F0452-E38F-4668-ACA8-5255C23D2B8A}">
      <dsp:nvSpPr>
        <dsp:cNvPr id="0" name=""/>
        <dsp:cNvSpPr/>
      </dsp:nvSpPr>
      <dsp:spPr>
        <a:xfrm>
          <a:off x="4075437" y="1966761"/>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Uploading the stored images to google drive</a:t>
          </a:r>
        </a:p>
      </dsp:txBody>
      <dsp:txXfrm>
        <a:off x="4144697" y="2036021"/>
        <a:ext cx="2226205" cy="1280315"/>
      </dsp:txXfrm>
    </dsp:sp>
    <dsp:sp modelId="{E065C552-D7A2-4744-97D7-8E4A9DDE3945}">
      <dsp:nvSpPr>
        <dsp:cNvPr id="0" name=""/>
        <dsp:cNvSpPr/>
      </dsp:nvSpPr>
      <dsp:spPr>
        <a:xfrm>
          <a:off x="2349187" y="3383796"/>
          <a:ext cx="5817224" cy="513286"/>
        </a:xfrm>
        <a:custGeom>
          <a:avLst/>
          <a:gdLst/>
          <a:ahLst/>
          <a:cxnLst/>
          <a:rect l="0" t="0" r="0" b="0"/>
          <a:pathLst>
            <a:path>
              <a:moveTo>
                <a:pt x="5817224" y="0"/>
              </a:moveTo>
              <a:lnTo>
                <a:pt x="5817224" y="273743"/>
              </a:lnTo>
              <a:lnTo>
                <a:pt x="0" y="273743"/>
              </a:lnTo>
              <a:lnTo>
                <a:pt x="0" y="51328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111735" y="3637717"/>
        <a:ext cx="292129" cy="5444"/>
      </dsp:txXfrm>
    </dsp:sp>
    <dsp:sp modelId="{995871AD-7094-4945-886C-136A469D56A2}">
      <dsp:nvSpPr>
        <dsp:cNvPr id="0" name=""/>
        <dsp:cNvSpPr/>
      </dsp:nvSpPr>
      <dsp:spPr>
        <a:xfrm>
          <a:off x="6984049" y="1966761"/>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Calculating PSNR between taken image and reference image.</a:t>
          </a:r>
        </a:p>
      </dsp:txBody>
      <dsp:txXfrm>
        <a:off x="7053309" y="2036021"/>
        <a:ext cx="2226205" cy="1280315"/>
      </dsp:txXfrm>
    </dsp:sp>
    <dsp:sp modelId="{349A5831-E320-4528-9D68-C399091C5B92}">
      <dsp:nvSpPr>
        <dsp:cNvPr id="0" name=""/>
        <dsp:cNvSpPr/>
      </dsp:nvSpPr>
      <dsp:spPr>
        <a:xfrm>
          <a:off x="3529750" y="4593181"/>
          <a:ext cx="513286" cy="91440"/>
        </a:xfrm>
        <a:custGeom>
          <a:avLst/>
          <a:gdLst/>
          <a:ahLst/>
          <a:cxnLst/>
          <a:rect l="0" t="0" r="0" b="0"/>
          <a:pathLst>
            <a:path>
              <a:moveTo>
                <a:pt x="0" y="45720"/>
              </a:moveTo>
              <a:lnTo>
                <a:pt x="5132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72796" y="4636178"/>
        <a:ext cx="27194" cy="5444"/>
      </dsp:txXfrm>
    </dsp:sp>
    <dsp:sp modelId="{A022211D-FC99-47ED-A48C-BD0AED60CF09}">
      <dsp:nvSpPr>
        <dsp:cNvPr id="0" name=""/>
        <dsp:cNvSpPr/>
      </dsp:nvSpPr>
      <dsp:spPr>
        <a:xfrm>
          <a:off x="1166825" y="3929483"/>
          <a:ext cx="2364725"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Uploading sensor data and PSNR to </a:t>
          </a:r>
          <a:r>
            <a:rPr lang="en-IN" sz="2000" kern="1200" dirty="0" err="1">
              <a:latin typeface="Times New Roman" panose="02020603050405020304" pitchFamily="18" charset="0"/>
              <a:cs typeface="Times New Roman" panose="02020603050405020304" pitchFamily="18" charset="0"/>
            </a:rPr>
            <a:t>thingspeak</a:t>
          </a:r>
          <a:r>
            <a:rPr lang="en-IN" sz="2000" kern="1200" dirty="0">
              <a:latin typeface="Times New Roman" panose="02020603050405020304" pitchFamily="18" charset="0"/>
              <a:cs typeface="Times New Roman" panose="02020603050405020304" pitchFamily="18" charset="0"/>
            </a:rPr>
            <a:t>.</a:t>
          </a:r>
        </a:p>
      </dsp:txBody>
      <dsp:txXfrm>
        <a:off x="1236085" y="3998743"/>
        <a:ext cx="2226205" cy="1280315"/>
      </dsp:txXfrm>
    </dsp:sp>
    <dsp:sp modelId="{FE3E1595-EE2A-40A8-B4E5-E05DEC566A17}">
      <dsp:nvSpPr>
        <dsp:cNvPr id="0" name=""/>
        <dsp:cNvSpPr/>
      </dsp:nvSpPr>
      <dsp:spPr>
        <a:xfrm>
          <a:off x="4075437" y="3929483"/>
          <a:ext cx="2678098" cy="1418835"/>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Updating CSV file with sensor data and PSNR values.</a:t>
          </a:r>
        </a:p>
      </dsp:txBody>
      <dsp:txXfrm>
        <a:off x="4144697" y="3998743"/>
        <a:ext cx="2539578" cy="128031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3EC70-F287-4E62-BEB8-798D1026C91D}" type="datetimeFigureOut">
              <a:rPr lang="en-IN" smtClean="0"/>
              <a:t>12-04-2025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AFE59-E630-4D83-9B2B-C9ED52766F20}" type="slidenum">
              <a:rPr lang="en-IN" smtClean="0"/>
              <a:t>‹#›</a:t>
            </a:fld>
            <a:endParaRPr lang="en-IN"/>
          </a:p>
        </p:txBody>
      </p:sp>
    </p:spTree>
    <p:extLst>
      <p:ext uri="{BB962C8B-B14F-4D97-AF65-F5344CB8AC3E}">
        <p14:creationId xmlns:p14="http://schemas.microsoft.com/office/powerpoint/2010/main" val="409846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2AFE59-E630-4D83-9B2B-C9ED52766F20}" type="slidenum">
              <a:rPr lang="en-IN" smtClean="0"/>
              <a:t>3</a:t>
            </a:fld>
            <a:endParaRPr lang="en-IN"/>
          </a:p>
        </p:txBody>
      </p:sp>
    </p:spTree>
    <p:extLst>
      <p:ext uri="{BB962C8B-B14F-4D97-AF65-F5344CB8AC3E}">
        <p14:creationId xmlns:p14="http://schemas.microsoft.com/office/powerpoint/2010/main" val="976687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2AFE59-E630-4D83-9B2B-C9ED52766F20}" type="slidenum">
              <a:rPr lang="en-IN" smtClean="0"/>
              <a:t>4</a:t>
            </a:fld>
            <a:endParaRPr lang="en-IN"/>
          </a:p>
        </p:txBody>
      </p:sp>
    </p:spTree>
    <p:extLst>
      <p:ext uri="{BB962C8B-B14F-4D97-AF65-F5344CB8AC3E}">
        <p14:creationId xmlns:p14="http://schemas.microsoft.com/office/powerpoint/2010/main" val="374418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21E7-E155-2F83-E39B-959DBDE796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756DDE-C746-9F52-0F3F-198BC7C847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565E8A-BC50-2480-A3A9-B4B989A9EB42}"/>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B4D3B742-6EE7-7C4F-057C-1B2AF633B0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41B6BA-588F-DDB1-833F-1EF8C4F855F5}"/>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2214956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F9B5-8427-430E-ED2D-263359E676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6079F2-27DC-6DBB-8171-104DB77F2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48452-8EC9-3470-7E7C-08185D82CD78}"/>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3BD66F10-BD34-68C8-374B-5CBCEB14DF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E24EA3-F8DE-C048-C717-BA9976F4EDAF}"/>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2288277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0DF12-8DC8-2101-386F-147DFA724F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05E48F-C864-3C45-47C5-6738A2D0C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814E-8CED-F53F-6B02-27DD7ACDFD3C}"/>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C2F1DF6D-8699-6171-881C-5311D3D12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A51482-4E65-0851-D86A-F6C84E5EB491}"/>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193444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4D4A-BE6E-1773-D97F-AAF20C2952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BAEA79-CF01-1A5E-CB71-3930F83E5D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1FB64F-4C82-A606-1285-13DD936B0270}"/>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11507C9E-C7F6-344B-6C52-98406D02D3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059269-B127-5D4D-ACF0-EE03C5BC8B62}"/>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319235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93AB-F1AA-7ED0-21F0-E5AFD4D935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BB47A4-BD17-1735-CFEC-0A39C35C9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117B8-3A8F-B768-27D7-4286D19AC94A}"/>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21A40EA5-64BC-C7C4-1763-45E1150DF8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1727E0-3009-8C24-B2F5-61D3D4EF3C1F}"/>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62039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8CB2-C39C-15C4-CF8A-DA93E53C98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6E2161-2269-69EE-32AB-64E26853E7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68FA4A-31F1-9EC3-73BD-5F673DA5C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9688C2-7642-DC84-D1F6-0C29C5FD0098}"/>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6" name="Footer Placeholder 5">
            <a:extLst>
              <a:ext uri="{FF2B5EF4-FFF2-40B4-BE49-F238E27FC236}">
                <a16:creationId xmlns:a16="http://schemas.microsoft.com/office/drawing/2014/main" id="{6807FFD3-01A6-ECE1-1D25-99226C0C2C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FE4605-53E6-B19C-3717-5D8D21E37218}"/>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202185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F64E-4311-E758-BD85-A8EA2C17845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4ADED1-EB9D-D901-E573-8747D8B30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177D22-233F-C5A0-C760-4A3F5DDA0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FBE493-C337-9D82-D66D-638CE6E88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867EAA-32C0-5215-7C58-33AC616AD9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63D277-44AF-0601-12D0-819C36915880}"/>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8" name="Footer Placeholder 7">
            <a:extLst>
              <a:ext uri="{FF2B5EF4-FFF2-40B4-BE49-F238E27FC236}">
                <a16:creationId xmlns:a16="http://schemas.microsoft.com/office/drawing/2014/main" id="{B0CD4876-D7B8-958C-E1FB-227DE07670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825C73-6AB2-ACA0-A096-39DA8620537A}"/>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2862627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DB46-759A-336E-2AD9-3AA1D01352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541D22-4C84-2EB9-BB83-D7CC4242BFA6}"/>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4" name="Footer Placeholder 3">
            <a:extLst>
              <a:ext uri="{FF2B5EF4-FFF2-40B4-BE49-F238E27FC236}">
                <a16:creationId xmlns:a16="http://schemas.microsoft.com/office/drawing/2014/main" id="{0B555B66-02CE-9F76-AF05-78E4D59CA8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1AED8A-2274-CDA1-B941-2D7192D66708}"/>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342801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29709-0E2F-8539-7666-1DB3C0059430}"/>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3" name="Footer Placeholder 2">
            <a:extLst>
              <a:ext uri="{FF2B5EF4-FFF2-40B4-BE49-F238E27FC236}">
                <a16:creationId xmlns:a16="http://schemas.microsoft.com/office/drawing/2014/main" id="{946BBD31-7B09-65D4-B079-777ADA856A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043F4-5FB8-F6CB-2903-1203C29AFFE4}"/>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333332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1591-899E-125B-406F-14E09C1E8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4CC8A3-F233-2776-A869-AF385C3E48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3B76C9-D2B4-E872-71FE-66A9179FE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03690-AB30-0FB5-CB5D-6B0BF439C2DF}"/>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6" name="Footer Placeholder 5">
            <a:extLst>
              <a:ext uri="{FF2B5EF4-FFF2-40B4-BE49-F238E27FC236}">
                <a16:creationId xmlns:a16="http://schemas.microsoft.com/office/drawing/2014/main" id="{B5FCD6E6-5EA6-1BF1-D904-44B6FE2CBE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150F53-1092-BC08-E5FD-6C4B93A9C4A1}"/>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721099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BC4A-DB34-A576-37CD-1CF065263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95F3CE-9B10-CDE8-4B2E-28707F3C2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CAF0FE-E0ED-2919-84F8-F9D8FB35C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F69A2-E870-3042-8538-B1AF4A995AC7}"/>
              </a:ext>
            </a:extLst>
          </p:cNvPr>
          <p:cNvSpPr>
            <a:spLocks noGrp="1"/>
          </p:cNvSpPr>
          <p:nvPr>
            <p:ph type="dt" sz="half" idx="10"/>
          </p:nvPr>
        </p:nvSpPr>
        <p:spPr/>
        <p:txBody>
          <a:bodyPr/>
          <a:lstStyle/>
          <a:p>
            <a:fld id="{55799C7C-FC90-44E2-84AE-988096EE5FE4}" type="datetimeFigureOut">
              <a:rPr lang="en-IN" smtClean="0"/>
              <a:t>12-04-2025</a:t>
            </a:fld>
            <a:endParaRPr lang="en-IN"/>
          </a:p>
        </p:txBody>
      </p:sp>
      <p:sp>
        <p:nvSpPr>
          <p:cNvPr id="6" name="Footer Placeholder 5">
            <a:extLst>
              <a:ext uri="{FF2B5EF4-FFF2-40B4-BE49-F238E27FC236}">
                <a16:creationId xmlns:a16="http://schemas.microsoft.com/office/drawing/2014/main" id="{AB6C4638-C4F4-C29F-5EF1-A904521DAA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3A9088-1588-9CF2-8350-807B0F59F8D6}"/>
              </a:ext>
            </a:extLst>
          </p:cNvPr>
          <p:cNvSpPr>
            <a:spLocks noGrp="1"/>
          </p:cNvSpPr>
          <p:nvPr>
            <p:ph type="sldNum" sz="quarter" idx="12"/>
          </p:nvPr>
        </p:nvSpPr>
        <p:spPr/>
        <p:txBody>
          <a:bodyPr/>
          <a:lstStyle/>
          <a:p>
            <a:fld id="{521EDF29-FD33-4C4D-8E4F-B8C220C1EDC6}" type="slidenum">
              <a:rPr lang="en-IN" smtClean="0"/>
              <a:t>‹#›</a:t>
            </a:fld>
            <a:endParaRPr lang="en-IN"/>
          </a:p>
        </p:txBody>
      </p:sp>
    </p:spTree>
    <p:extLst>
      <p:ext uri="{BB962C8B-B14F-4D97-AF65-F5344CB8AC3E}">
        <p14:creationId xmlns:p14="http://schemas.microsoft.com/office/powerpoint/2010/main" val="2955391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D1BA9-DAF1-6525-8AB8-40009523C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951BE7-6776-F547-DBE9-F588EDD1B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591683-88DF-C0AE-5C5C-68704793A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99C7C-FC90-44E2-84AE-988096EE5FE4}" type="datetimeFigureOut">
              <a:rPr lang="en-IN" smtClean="0"/>
              <a:t>12-04-2025</a:t>
            </a:fld>
            <a:endParaRPr lang="en-IN"/>
          </a:p>
        </p:txBody>
      </p:sp>
      <p:sp>
        <p:nvSpPr>
          <p:cNvPr id="5" name="Footer Placeholder 4">
            <a:extLst>
              <a:ext uri="{FF2B5EF4-FFF2-40B4-BE49-F238E27FC236}">
                <a16:creationId xmlns:a16="http://schemas.microsoft.com/office/drawing/2014/main" id="{0D41DAB9-45BA-D266-9D5D-A7BFA9825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0A8D23-B256-2DFE-AC1C-53ED77796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EDF29-FD33-4C4D-8E4F-B8C220C1EDC6}" type="slidenum">
              <a:rPr lang="en-IN" smtClean="0"/>
              <a:t>‹#›</a:t>
            </a:fld>
            <a:endParaRPr lang="en-IN"/>
          </a:p>
        </p:txBody>
      </p:sp>
    </p:spTree>
    <p:extLst>
      <p:ext uri="{BB962C8B-B14F-4D97-AF65-F5344CB8AC3E}">
        <p14:creationId xmlns:p14="http://schemas.microsoft.com/office/powerpoint/2010/main" val="285333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vPDTEbKkqFvb32-u6v5TalhPMn-EWwJ7?usp=sharing" TargetMode="External"/><Relationship Id="rId2" Type="http://schemas.openxmlformats.org/officeDocument/2006/relationships/hyperlink" Target="https://drive.google.com/file/d/1p9msP8or4i9YHtH6KKjXgjHxVHVOD4rp/view?usp=sharing" TargetMode="External"/><Relationship Id="rId1" Type="http://schemas.openxmlformats.org/officeDocument/2006/relationships/slideLayout" Target="../slideLayouts/slideLayout1.xml"/><Relationship Id="rId5" Type="http://schemas.openxmlformats.org/officeDocument/2006/relationships/hyperlink" Target="https://drive.google.com/drive/folders/1xLRTai6vB9wfB9UUNtmJQ1q3FoSdXNoW?usp=sharing" TargetMode="External"/><Relationship Id="rId4" Type="http://schemas.openxmlformats.org/officeDocument/2006/relationships/hyperlink" Target="https://drive.google.com/file/d/1mmnbBZMU_23CSiQL-okaXw5dmsXwY3iM/view?usp=drive_lin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1109/MMSP.2008.4665112" TargetMode="External"/><Relationship Id="rId3" Type="http://schemas.openxmlformats.org/officeDocument/2006/relationships/hyperlink" Target="https://ieeexplore.ieee.org/author/37284917600" TargetMode="External"/><Relationship Id="rId7" Type="http://schemas.openxmlformats.org/officeDocument/2006/relationships/hyperlink" Target="https://ieeexplore.ieee.org/author/37545713700" TargetMode="External"/><Relationship Id="rId2" Type="http://schemas.openxmlformats.org/officeDocument/2006/relationships/hyperlink" Target="https://ieeexplore.ieee.org/author/37265446000" TargetMode="External"/><Relationship Id="rId1" Type="http://schemas.openxmlformats.org/officeDocument/2006/relationships/slideLayout" Target="../slideLayouts/slideLayout2.xml"/><Relationship Id="rId6" Type="http://schemas.openxmlformats.org/officeDocument/2006/relationships/hyperlink" Target="https://ieeexplore.ieee.org/author/37545714200" TargetMode="External"/><Relationship Id="rId5" Type="http://schemas.openxmlformats.org/officeDocument/2006/relationships/hyperlink" Target="https://ieeexplore.ieee.org/author/37269699600" TargetMode="External"/><Relationship Id="rId4" Type="http://schemas.openxmlformats.org/officeDocument/2006/relationships/hyperlink" Target="https://ieeexplore.ieee.org/author/372674405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9.jpeg"/><Relationship Id="rId10" Type="http://schemas.openxmlformats.org/officeDocument/2006/relationships/image" Target="../media/image13.jpeg"/><Relationship Id="rId4" Type="http://schemas.openxmlformats.org/officeDocument/2006/relationships/image" Target="../media/image8.jpg"/><Relationship Id="rId9"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911D-5FE3-C3AF-3385-0181323824F3}"/>
              </a:ext>
            </a:extLst>
          </p:cNvPr>
          <p:cNvSpPr>
            <a:spLocks noGrp="1"/>
          </p:cNvSpPr>
          <p:nvPr>
            <p:ph type="ctrTitle"/>
          </p:nvPr>
        </p:nvSpPr>
        <p:spPr>
          <a:xfrm>
            <a:off x="1366684" y="157316"/>
            <a:ext cx="9301316" cy="3352647"/>
          </a:xfrm>
        </p:spPr>
        <p:txBody>
          <a:bodyPr anchor="t">
            <a:normAutofit/>
          </a:bodyPr>
          <a:lstStyle/>
          <a:p>
            <a:r>
              <a:rPr lang="en-US" sz="2400" dirty="0">
                <a:latin typeface="Times New Roman" panose="02020603050405020304" pitchFamily="18" charset="0"/>
                <a:cs typeface="Times New Roman" panose="02020603050405020304" pitchFamily="18" charset="0"/>
              </a:rPr>
              <a:t>DESIGN &amp; DEVELOPMENT OF INTERIOR IMAGE CAPTURING SYSTEM FOR INDIRECT SOLAR DEHYDRATOR</a:t>
            </a:r>
            <a:br>
              <a:rPr lang="en-US" sz="3000" dirty="0">
                <a:latin typeface="Times New Roman" panose="02020603050405020304" pitchFamily="18" charset="0"/>
                <a:cs typeface="Times New Roman" panose="02020603050405020304" pitchFamily="18" charset="0"/>
              </a:rPr>
            </a:br>
            <a:br>
              <a:rPr lang="en-US" sz="3000" dirty="0">
                <a:latin typeface="Times New Roman" panose="02020603050405020304" pitchFamily="18" charset="0"/>
                <a:cs typeface="Times New Roman" panose="02020603050405020304" pitchFamily="18" charset="0"/>
              </a:rPr>
            </a:br>
            <a:br>
              <a:rPr lang="en-US" sz="3000" dirty="0">
                <a:latin typeface="Times New Roman" panose="02020603050405020304" pitchFamily="18" charset="0"/>
                <a:cs typeface="Times New Roman" panose="02020603050405020304" pitchFamily="18" charset="0"/>
              </a:rPr>
            </a:br>
            <a:br>
              <a:rPr lang="en-US" sz="3000" dirty="0">
                <a:latin typeface="Times New Roman" panose="02020603050405020304" pitchFamily="18" charset="0"/>
                <a:cs typeface="Times New Roman" panose="02020603050405020304" pitchFamily="18" charset="0"/>
              </a:rPr>
            </a:br>
            <a:br>
              <a:rPr lang="en-US" sz="3000" dirty="0">
                <a:latin typeface="Times New Roman" panose="02020603050405020304" pitchFamily="18" charset="0"/>
                <a:cs typeface="Times New Roman" panose="02020603050405020304" pitchFamily="18" charset="0"/>
              </a:rPr>
            </a:b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Department of Electronics &amp; Communication Engineering </a:t>
            </a:r>
            <a:endParaRPr lang="en-IN" sz="3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DADE8CA-BB27-C49D-9DE2-C7644447DC33}"/>
              </a:ext>
            </a:extLst>
          </p:cNvPr>
          <p:cNvSpPr>
            <a:spLocks noGrp="1"/>
          </p:cNvSpPr>
          <p:nvPr>
            <p:ph type="subTitle" idx="1"/>
          </p:nvPr>
        </p:nvSpPr>
        <p:spPr>
          <a:xfrm>
            <a:off x="443681" y="3755922"/>
            <a:ext cx="11561506" cy="2703871"/>
          </a:xfrm>
        </p:spPr>
        <p:txBody>
          <a:bodyPr>
            <a:normAutofit/>
          </a:bodyPr>
          <a:lstStyle/>
          <a:p>
            <a:pPr algn="l"/>
            <a:r>
              <a:rPr lang="en-US" sz="1400" dirty="0">
                <a:latin typeface="Times New Roman" panose="02020603050405020304" pitchFamily="18" charset="0"/>
                <a:cs typeface="Times New Roman" panose="02020603050405020304" pitchFamily="18" charset="0"/>
              </a:rPr>
              <a:t>Presented By</a:t>
            </a:r>
          </a:p>
          <a:p>
            <a:pPr algn="l">
              <a:lnSpc>
                <a:spcPct val="100000"/>
              </a:lnSpc>
            </a:pPr>
            <a:r>
              <a:rPr lang="en-US" sz="1400" dirty="0">
                <a:latin typeface="Times New Roman" panose="02020603050405020304" pitchFamily="18" charset="0"/>
                <a:cs typeface="Times New Roman" panose="02020603050405020304" pitchFamily="18" charset="0"/>
              </a:rPr>
              <a:t>S . Samba Siva Reddy (A21126512178)</a:t>
            </a:r>
          </a:p>
          <a:p>
            <a:pPr algn="l">
              <a:lnSpc>
                <a:spcPct val="100000"/>
              </a:lnSpc>
            </a:pPr>
            <a:r>
              <a:rPr lang="en-US" sz="1400" dirty="0">
                <a:latin typeface="Times New Roman" panose="02020603050405020304" pitchFamily="18" charset="0"/>
                <a:cs typeface="Times New Roman" panose="02020603050405020304" pitchFamily="18" charset="0"/>
              </a:rPr>
              <a:t>S . Angel </a:t>
            </a:r>
            <a:r>
              <a:rPr lang="en-US" sz="1400" dirty="0" err="1">
                <a:latin typeface="Times New Roman" panose="02020603050405020304" pitchFamily="18" charset="0"/>
                <a:cs typeface="Times New Roman" panose="02020603050405020304" pitchFamily="18" charset="0"/>
              </a:rPr>
              <a:t>Shainy</a:t>
            </a:r>
            <a:r>
              <a:rPr lang="en-US" sz="1400" dirty="0">
                <a:latin typeface="Times New Roman" panose="02020603050405020304" pitchFamily="18" charset="0"/>
                <a:cs typeface="Times New Roman" panose="02020603050405020304" pitchFamily="18" charset="0"/>
              </a:rPr>
              <a:t> (A21126512174)</a:t>
            </a:r>
          </a:p>
          <a:p>
            <a:pPr algn="l">
              <a:lnSpc>
                <a:spcPct val="100000"/>
              </a:lnSpc>
            </a:pPr>
            <a:r>
              <a:rPr lang="en-US" sz="1400" dirty="0">
                <a:latin typeface="Times New Roman" panose="02020603050405020304" pitchFamily="18" charset="0"/>
                <a:cs typeface="Times New Roman" panose="02020603050405020304" pitchFamily="18" charset="0"/>
              </a:rPr>
              <a:t>R . Siva Sai </a:t>
            </a:r>
            <a:r>
              <a:rPr lang="en-US" sz="1400" dirty="0" err="1">
                <a:latin typeface="Times New Roman" panose="02020603050405020304" pitchFamily="18" charset="0"/>
                <a:cs typeface="Times New Roman" panose="02020603050405020304" pitchFamily="18" charset="0"/>
              </a:rPr>
              <a:t>Tejesh</a:t>
            </a:r>
            <a:r>
              <a:rPr lang="en-US" sz="1400" dirty="0">
                <a:latin typeface="Times New Roman" panose="02020603050405020304" pitchFamily="18" charset="0"/>
                <a:cs typeface="Times New Roman" panose="02020603050405020304" pitchFamily="18" charset="0"/>
              </a:rPr>
              <a:t> (A21126512171)</a:t>
            </a:r>
          </a:p>
          <a:p>
            <a:pPr algn="l">
              <a:lnSpc>
                <a:spcPct val="100000"/>
              </a:lnSpc>
            </a:pPr>
            <a:r>
              <a:rPr lang="en-US" sz="1400" dirty="0">
                <a:latin typeface="Times New Roman" panose="02020603050405020304" pitchFamily="18" charset="0"/>
                <a:cs typeface="Times New Roman" panose="02020603050405020304" pitchFamily="18" charset="0"/>
              </a:rPr>
              <a:t>K . Rama Devi (A21126512146)</a:t>
            </a:r>
          </a:p>
          <a:p>
            <a:pPr algn="l">
              <a:lnSpc>
                <a:spcPct val="100000"/>
              </a:lnSpc>
            </a:pP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Under the Guidance of</a:t>
            </a:r>
          </a:p>
          <a:p>
            <a:pPr>
              <a:lnSpc>
                <a:spcPct val="100000"/>
              </a:lnSpc>
            </a:pPr>
            <a:r>
              <a:rPr lang="en-US" sz="1400" dirty="0">
                <a:latin typeface="Times New Roman" panose="02020603050405020304" pitchFamily="18" charset="0"/>
                <a:cs typeface="Times New Roman" panose="02020603050405020304" pitchFamily="18" charset="0"/>
              </a:rPr>
              <a:t>       								                 Dr . G  Prasanna,  </a:t>
            </a:r>
          </a:p>
          <a:p>
            <a:pPr algn="r">
              <a:lnSpc>
                <a:spcPct val="100000"/>
              </a:lnSpc>
            </a:pPr>
            <a:r>
              <a:rPr lang="en-US" sz="1400" dirty="0">
                <a:latin typeface="Times New Roman" panose="02020603050405020304" pitchFamily="18" charset="0"/>
                <a:cs typeface="Times New Roman" panose="02020603050405020304" pitchFamily="18" charset="0"/>
              </a:rPr>
              <a:t>Assistant </a:t>
            </a:r>
            <a:r>
              <a:rPr lang="en-US" sz="1400" dirty="0" err="1">
                <a:latin typeface="Times New Roman" panose="02020603050405020304" pitchFamily="18" charset="0"/>
                <a:cs typeface="Times New Roman" panose="02020603050405020304" pitchFamily="18" charset="0"/>
              </a:rPr>
              <a:t>Professor,Dept</a:t>
            </a:r>
            <a:r>
              <a:rPr lang="en-US" sz="1400" dirty="0">
                <a:latin typeface="Times New Roman" panose="02020603050405020304" pitchFamily="18" charset="0"/>
                <a:cs typeface="Times New Roman" panose="02020603050405020304" pitchFamily="18" charset="0"/>
              </a:rPr>
              <a:t> of ECE</a:t>
            </a:r>
          </a:p>
          <a:p>
            <a:pPr algn="l">
              <a:lnSpc>
                <a:spcPct val="100000"/>
              </a:lnSpc>
            </a:pPr>
            <a:endParaRPr lang="en-US" sz="1400" dirty="0">
              <a:latin typeface="Times New Roman" panose="02020603050405020304" pitchFamily="18" charset="0"/>
              <a:cs typeface="Times New Roman" panose="02020603050405020304" pitchFamily="18" charset="0"/>
            </a:endParaRPr>
          </a:p>
          <a:p>
            <a:pPr algn="l">
              <a:lnSpc>
                <a:spcPct val="100000"/>
              </a:lnSpc>
            </a:pPr>
            <a:endParaRPr lang="en-US" sz="1400" dirty="0">
              <a:latin typeface="Times New Roman" panose="02020603050405020304" pitchFamily="18" charset="0"/>
              <a:cs typeface="Times New Roman" panose="02020603050405020304" pitchFamily="18" charset="0"/>
            </a:endParaRPr>
          </a:p>
          <a:p>
            <a:pPr algn="l">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EF7AD5-42DA-3CA0-FB28-C422A9E0D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339" y="1054714"/>
            <a:ext cx="1557850" cy="1557850"/>
          </a:xfrm>
          <a:prstGeom prst="rect">
            <a:avLst/>
          </a:prstGeom>
        </p:spPr>
      </p:pic>
    </p:spTree>
    <p:extLst>
      <p:ext uri="{BB962C8B-B14F-4D97-AF65-F5344CB8AC3E}">
        <p14:creationId xmlns:p14="http://schemas.microsoft.com/office/powerpoint/2010/main" val="208048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867E7-92BA-B048-AA94-CEAB9DB96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70" y="695632"/>
            <a:ext cx="4259340" cy="5547268"/>
          </a:xfrm>
          <a:prstGeom prst="rect">
            <a:avLst/>
          </a:prstGeom>
        </p:spPr>
      </p:pic>
      <p:pic>
        <p:nvPicPr>
          <p:cNvPr id="5" name="Picture 4">
            <a:extLst>
              <a:ext uri="{FF2B5EF4-FFF2-40B4-BE49-F238E27FC236}">
                <a16:creationId xmlns:a16="http://schemas.microsoft.com/office/drawing/2014/main" id="{65A9D724-FBBD-1900-C9AF-64FCA42D2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395" y="695631"/>
            <a:ext cx="4259340" cy="5466738"/>
          </a:xfrm>
          <a:prstGeom prst="rect">
            <a:avLst/>
          </a:prstGeom>
        </p:spPr>
      </p:pic>
    </p:spTree>
    <p:extLst>
      <p:ext uri="{BB962C8B-B14F-4D97-AF65-F5344CB8AC3E}">
        <p14:creationId xmlns:p14="http://schemas.microsoft.com/office/powerpoint/2010/main" val="394362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DCAF8-530B-A32E-C165-1EAB1A7BC762}"/>
              </a:ext>
            </a:extLst>
          </p:cNvPr>
          <p:cNvSpPr>
            <a:spLocks noGrp="1"/>
          </p:cNvSpPr>
          <p:nvPr>
            <p:ph idx="1"/>
          </p:nvPr>
        </p:nvSpPr>
        <p:spPr>
          <a:xfrm>
            <a:off x="838200" y="127819"/>
            <a:ext cx="10515600" cy="6049144"/>
          </a:xfrm>
        </p:spPr>
        <p:txBody>
          <a:bodyPr/>
          <a:lstStyle/>
          <a:p>
            <a:pPr marL="0" indent="0">
              <a:lnSpc>
                <a:spcPct val="100000"/>
              </a:lnSpc>
              <a:spcAft>
                <a:spcPts val="800"/>
              </a:spcAft>
              <a:buNone/>
            </a:pPr>
            <a:r>
              <a:rPr lang="en-US" sz="3600" kern="100"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Upload Images to google drive</a:t>
            </a:r>
            <a:r>
              <a:rPr lang="en-US" sz="3600"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Available cloud platforms: Google drive, One drive, Dropbox, Amazon s3, Git hub.</a:t>
            </a:r>
          </a:p>
          <a:p>
            <a:pPr marL="0" indent="0">
              <a:lnSpc>
                <a:spcPct val="107000"/>
              </a:lnSpc>
              <a:spcAft>
                <a:spcPts val="800"/>
              </a:spcAft>
              <a:buNone/>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W</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e have used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Google drive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for storing the captured images </a:t>
            </a:r>
            <a:r>
              <a:rPr lang="en-IN" sz="2000" kern="100">
                <a:effectLst/>
                <a:latin typeface="Times New Roman" panose="02020603050405020304" pitchFamily="18" charset="0"/>
                <a:ea typeface="Calibri" panose="020F0502020204030204" pitchFamily="34" charset="0"/>
                <a:cs typeface="Times New Roman" panose="02020603050405020304" pitchFamily="18" charset="0"/>
              </a:rPr>
              <a:t>, which provides 15GB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storage. Here are some stored images</a:t>
            </a:r>
          </a:p>
          <a:p>
            <a:pPr marL="0" indent="0">
              <a:lnSpc>
                <a:spcPct val="107000"/>
              </a:lnSpc>
              <a:spcAft>
                <a:spcPts val="800"/>
              </a:spcAft>
              <a:buNone/>
            </a:pPr>
            <a:endParaRPr lang="en-IN" sz="2400" kern="100" dirty="0">
              <a:solidFill>
                <a:srgbClr val="00B050"/>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43FA08F8-BE74-009F-13A6-5931EEF39E12}"/>
              </a:ext>
            </a:extLst>
          </p:cNvPr>
          <p:cNvPicPr>
            <a:picLocks noChangeAspect="1"/>
          </p:cNvPicPr>
          <p:nvPr/>
        </p:nvPicPr>
        <p:blipFill>
          <a:blip r:embed="rId2"/>
          <a:stretch>
            <a:fillRect/>
          </a:stretch>
        </p:blipFill>
        <p:spPr>
          <a:xfrm>
            <a:off x="245806" y="2216056"/>
            <a:ext cx="11503742" cy="4514125"/>
          </a:xfrm>
          <a:prstGeom prst="rect">
            <a:avLst/>
          </a:prstGeom>
        </p:spPr>
      </p:pic>
    </p:spTree>
    <p:extLst>
      <p:ext uri="{BB962C8B-B14F-4D97-AF65-F5344CB8AC3E}">
        <p14:creationId xmlns:p14="http://schemas.microsoft.com/office/powerpoint/2010/main" val="188269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2B460F-EB7C-2F47-BCC3-10BA51FA1CBC}"/>
              </a:ext>
            </a:extLst>
          </p:cNvPr>
          <p:cNvPicPr>
            <a:picLocks noChangeAspect="1"/>
          </p:cNvPicPr>
          <p:nvPr/>
        </p:nvPicPr>
        <p:blipFill>
          <a:blip r:embed="rId2"/>
          <a:stretch>
            <a:fillRect/>
          </a:stretch>
        </p:blipFill>
        <p:spPr>
          <a:xfrm>
            <a:off x="627613" y="934670"/>
            <a:ext cx="4054191" cy="3017782"/>
          </a:xfrm>
          <a:prstGeom prst="rect">
            <a:avLst/>
          </a:prstGeom>
        </p:spPr>
      </p:pic>
      <p:pic>
        <p:nvPicPr>
          <p:cNvPr id="6" name="Picture 5">
            <a:extLst>
              <a:ext uri="{FF2B5EF4-FFF2-40B4-BE49-F238E27FC236}">
                <a16:creationId xmlns:a16="http://schemas.microsoft.com/office/drawing/2014/main" id="{CA261163-3F2F-D99D-17D7-EFF6407264CE}"/>
              </a:ext>
            </a:extLst>
          </p:cNvPr>
          <p:cNvPicPr>
            <a:picLocks noChangeAspect="1"/>
          </p:cNvPicPr>
          <p:nvPr/>
        </p:nvPicPr>
        <p:blipFill>
          <a:blip r:embed="rId3"/>
          <a:stretch>
            <a:fillRect/>
          </a:stretch>
        </p:blipFill>
        <p:spPr>
          <a:xfrm>
            <a:off x="6312309" y="919429"/>
            <a:ext cx="4061812" cy="3033023"/>
          </a:xfrm>
          <a:prstGeom prst="rect">
            <a:avLst/>
          </a:prstGeom>
        </p:spPr>
      </p:pic>
      <p:pic>
        <p:nvPicPr>
          <p:cNvPr id="10" name="Picture 9">
            <a:extLst>
              <a:ext uri="{FF2B5EF4-FFF2-40B4-BE49-F238E27FC236}">
                <a16:creationId xmlns:a16="http://schemas.microsoft.com/office/drawing/2014/main" id="{5B5BB5A7-BD98-58C6-8981-E48315C40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476" y="4044559"/>
            <a:ext cx="3891064" cy="2728450"/>
          </a:xfrm>
          <a:prstGeom prst="rect">
            <a:avLst/>
          </a:prstGeom>
        </p:spPr>
      </p:pic>
      <p:sp>
        <p:nvSpPr>
          <p:cNvPr id="11" name="TextBox 10">
            <a:extLst>
              <a:ext uri="{FF2B5EF4-FFF2-40B4-BE49-F238E27FC236}">
                <a16:creationId xmlns:a16="http://schemas.microsoft.com/office/drawing/2014/main" id="{558FC70F-5ED3-3DC8-1753-FCBCB385510B}"/>
              </a:ext>
            </a:extLst>
          </p:cNvPr>
          <p:cNvSpPr txBox="1"/>
          <p:nvPr/>
        </p:nvSpPr>
        <p:spPr>
          <a:xfrm>
            <a:off x="869398" y="442453"/>
            <a:ext cx="3891064" cy="400110"/>
          </a:xfrm>
          <a:prstGeom prst="rect">
            <a:avLst/>
          </a:prstGeom>
          <a:noFill/>
        </p:spPr>
        <p:txBody>
          <a:bodyPr wrap="square" rtlCol="0">
            <a:spAutoFit/>
          </a:bodyPr>
          <a:lstStyle/>
          <a:p>
            <a:r>
              <a:rPr lang="en-US" sz="2000" dirty="0"/>
              <a:t>         Before </a:t>
            </a:r>
            <a:r>
              <a:rPr lang="en-US" sz="2000" dirty="0" err="1"/>
              <a:t>Dehyadration</a:t>
            </a:r>
            <a:endParaRPr lang="en-IN" sz="2000" dirty="0"/>
          </a:p>
        </p:txBody>
      </p:sp>
      <p:sp>
        <p:nvSpPr>
          <p:cNvPr id="13" name="TextBox 12">
            <a:extLst>
              <a:ext uri="{FF2B5EF4-FFF2-40B4-BE49-F238E27FC236}">
                <a16:creationId xmlns:a16="http://schemas.microsoft.com/office/drawing/2014/main" id="{B9802EF3-D46F-ACFC-6FA0-373F06B32866}"/>
              </a:ext>
            </a:extLst>
          </p:cNvPr>
          <p:cNvSpPr txBox="1"/>
          <p:nvPr/>
        </p:nvSpPr>
        <p:spPr>
          <a:xfrm>
            <a:off x="7431540" y="457842"/>
            <a:ext cx="2813673" cy="369332"/>
          </a:xfrm>
          <a:prstGeom prst="rect">
            <a:avLst/>
          </a:prstGeom>
          <a:noFill/>
        </p:spPr>
        <p:txBody>
          <a:bodyPr wrap="square">
            <a:spAutoFit/>
          </a:bodyPr>
          <a:lstStyle/>
          <a:p>
            <a:r>
              <a:rPr lang="en-US" sz="1800" dirty="0"/>
              <a:t> After </a:t>
            </a:r>
            <a:r>
              <a:rPr lang="en-US" sz="1800" dirty="0" err="1"/>
              <a:t>Dehyadration</a:t>
            </a:r>
            <a:endParaRPr lang="en-IN" dirty="0"/>
          </a:p>
        </p:txBody>
      </p:sp>
    </p:spTree>
    <p:extLst>
      <p:ext uri="{BB962C8B-B14F-4D97-AF65-F5344CB8AC3E}">
        <p14:creationId xmlns:p14="http://schemas.microsoft.com/office/powerpoint/2010/main" val="74924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EA68-E461-6D81-4C64-61D7FF258DEF}"/>
              </a:ext>
            </a:extLst>
          </p:cNvPr>
          <p:cNvSpPr>
            <a:spLocks noGrp="1"/>
          </p:cNvSpPr>
          <p:nvPr>
            <p:ph type="ctrTitle"/>
          </p:nvPr>
        </p:nvSpPr>
        <p:spPr>
          <a:xfrm>
            <a:off x="2313709" y="72738"/>
            <a:ext cx="6653645" cy="820881"/>
          </a:xfrm>
        </p:spPr>
        <p:txBody>
          <a:bodyPr>
            <a:normAutofit/>
          </a:bodyPr>
          <a:lstStyle/>
          <a:p>
            <a:r>
              <a:rPr lang="en-US" sz="2000" b="1" dirty="0"/>
              <a:t>PSNR when temperature varies from 30 c to 60 c and</a:t>
            </a:r>
            <a:br>
              <a:rPr lang="en-US" sz="2000" b="1" dirty="0"/>
            </a:br>
            <a:r>
              <a:rPr lang="en-US" sz="2000" b="1" dirty="0"/>
              <a:t>humidity 40 rh to 50 rh</a:t>
            </a:r>
            <a:endParaRPr lang="en-IN" sz="2000" b="1" dirty="0"/>
          </a:p>
        </p:txBody>
      </p:sp>
      <p:sp>
        <p:nvSpPr>
          <p:cNvPr id="3" name="Subtitle 2">
            <a:extLst>
              <a:ext uri="{FF2B5EF4-FFF2-40B4-BE49-F238E27FC236}">
                <a16:creationId xmlns:a16="http://schemas.microsoft.com/office/drawing/2014/main" id="{62B70BB3-F954-552F-3CCE-30314C6092DD}"/>
              </a:ext>
            </a:extLst>
          </p:cNvPr>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86C1C363-5E9F-7003-6BE6-744854922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213" y="921826"/>
            <a:ext cx="10225548" cy="5360424"/>
          </a:xfrm>
          <a:prstGeom prst="rect">
            <a:avLst/>
          </a:prstGeom>
        </p:spPr>
      </p:pic>
    </p:spTree>
    <p:extLst>
      <p:ext uri="{BB962C8B-B14F-4D97-AF65-F5344CB8AC3E}">
        <p14:creationId xmlns:p14="http://schemas.microsoft.com/office/powerpoint/2010/main" val="1642564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36F02-80EF-4977-C26C-031945FC572E}"/>
              </a:ext>
            </a:extLst>
          </p:cNvPr>
          <p:cNvSpPr>
            <a:spLocks noGrp="1"/>
          </p:cNvSpPr>
          <p:nvPr>
            <p:ph type="ctrTitle"/>
          </p:nvPr>
        </p:nvSpPr>
        <p:spPr>
          <a:xfrm>
            <a:off x="2556164" y="384463"/>
            <a:ext cx="6754091" cy="1039092"/>
          </a:xfrm>
        </p:spPr>
        <p:txBody>
          <a:bodyPr>
            <a:normAutofit/>
          </a:bodyPr>
          <a:lstStyle/>
          <a:p>
            <a:r>
              <a:rPr lang="en-US" sz="2000" b="1" dirty="0">
                <a:latin typeface="Times New Roman" panose="02020603050405020304" pitchFamily="18" charset="0"/>
                <a:cs typeface="Times New Roman" panose="02020603050405020304" pitchFamily="18" charset="0"/>
              </a:rPr>
              <a:t>PSNR when temperature varies from 60 c to 65 c and</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humidity 50 rh to 60 rh</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94CF373-4572-D828-9239-CB4F2B622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39" y="1423555"/>
            <a:ext cx="9385104" cy="5396435"/>
          </a:xfrm>
          <a:prstGeom prst="rect">
            <a:avLst/>
          </a:prstGeom>
        </p:spPr>
      </p:pic>
    </p:spTree>
    <p:extLst>
      <p:ext uri="{BB962C8B-B14F-4D97-AF65-F5344CB8AC3E}">
        <p14:creationId xmlns:p14="http://schemas.microsoft.com/office/powerpoint/2010/main" val="169280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A660-7495-9BE7-993F-3E0F3D1D0530}"/>
              </a:ext>
            </a:extLst>
          </p:cNvPr>
          <p:cNvSpPr>
            <a:spLocks noGrp="1"/>
          </p:cNvSpPr>
          <p:nvPr>
            <p:ph type="ctrTitle"/>
          </p:nvPr>
        </p:nvSpPr>
        <p:spPr>
          <a:xfrm>
            <a:off x="2085109" y="893618"/>
            <a:ext cx="7484918" cy="93518"/>
          </a:xfrm>
        </p:spPr>
        <p:txBody>
          <a:bodyPr>
            <a:noAutofit/>
          </a:bodyPr>
          <a:lstStyle/>
          <a:p>
            <a:r>
              <a:rPr lang="en-US" sz="2000" b="1" dirty="0">
                <a:latin typeface="Times New Roman" panose="02020603050405020304" pitchFamily="18" charset="0"/>
                <a:cs typeface="Times New Roman" panose="02020603050405020304" pitchFamily="18" charset="0"/>
              </a:rPr>
              <a:t>PSNR when temperature varies from 65 c to 70 c and</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humidity 60 rh to 65 rh</a:t>
            </a:r>
            <a:endParaRPr lang="en-IN" sz="2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F7A50F7-0441-1B26-4421-179DA2D5EFB1}"/>
              </a:ext>
            </a:extLst>
          </p:cNvPr>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88040A2B-EBFC-60A4-B3B7-F3A602646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81" y="1164631"/>
            <a:ext cx="9753600" cy="5120640"/>
          </a:xfrm>
          <a:prstGeom prst="rect">
            <a:avLst/>
          </a:prstGeom>
        </p:spPr>
      </p:pic>
    </p:spTree>
    <p:extLst>
      <p:ext uri="{BB962C8B-B14F-4D97-AF65-F5344CB8AC3E}">
        <p14:creationId xmlns:p14="http://schemas.microsoft.com/office/powerpoint/2010/main" val="415256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90D5-264A-1A57-187C-32280252C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BD951-AE55-CA67-3171-DFD5AF75D409}"/>
              </a:ext>
            </a:extLst>
          </p:cNvPr>
          <p:cNvSpPr>
            <a:spLocks noGrp="1"/>
          </p:cNvSpPr>
          <p:nvPr>
            <p:ph type="ctrTitle"/>
          </p:nvPr>
        </p:nvSpPr>
        <p:spPr>
          <a:xfrm>
            <a:off x="2085109" y="893618"/>
            <a:ext cx="7484918" cy="93518"/>
          </a:xfrm>
        </p:spPr>
        <p:txBody>
          <a:bodyPr>
            <a:noAutofit/>
          </a:bodyPr>
          <a:lstStyle/>
          <a:p>
            <a:r>
              <a:rPr lang="en-US" sz="2000" b="1" dirty="0">
                <a:latin typeface="Times New Roman" panose="02020603050405020304" pitchFamily="18" charset="0"/>
                <a:cs typeface="Times New Roman" panose="02020603050405020304" pitchFamily="18" charset="0"/>
              </a:rPr>
              <a:t>PSNR when temperature varies from 70 c to 75 c and</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humidity 60 rh to 65 rh</a:t>
            </a:r>
            <a:endParaRPr lang="en-IN" sz="2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D0EF493-A39F-5C42-8055-27F4F888A249}"/>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67710EFC-6533-CCB8-713F-0E587CFC6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129" y="987136"/>
            <a:ext cx="8740877" cy="4588960"/>
          </a:xfrm>
          <a:prstGeom prst="rect">
            <a:avLst/>
          </a:prstGeom>
        </p:spPr>
      </p:pic>
    </p:spTree>
    <p:extLst>
      <p:ext uri="{BB962C8B-B14F-4D97-AF65-F5344CB8AC3E}">
        <p14:creationId xmlns:p14="http://schemas.microsoft.com/office/powerpoint/2010/main" val="132408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AF0B-C2A5-3606-63D1-65964FADB4C7}"/>
              </a:ext>
            </a:extLst>
          </p:cNvPr>
          <p:cNvSpPr>
            <a:spLocks noGrp="1"/>
          </p:cNvSpPr>
          <p:nvPr>
            <p:ph type="ctrTitle"/>
          </p:nvPr>
        </p:nvSpPr>
        <p:spPr>
          <a:xfrm>
            <a:off x="1415845" y="217795"/>
            <a:ext cx="9144000" cy="966210"/>
          </a:xfrm>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LINKS OF PROJECT</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0931F8-7EA5-E4E6-6496-788BEC102E71}"/>
              </a:ext>
            </a:extLst>
          </p:cNvPr>
          <p:cNvSpPr>
            <a:spLocks noGrp="1"/>
          </p:cNvSpPr>
          <p:nvPr>
            <p:ph type="subTitle" idx="1"/>
          </p:nvPr>
        </p:nvSpPr>
        <p:spPr>
          <a:xfrm>
            <a:off x="521110" y="1184005"/>
            <a:ext cx="11670890" cy="5541260"/>
          </a:xfrm>
        </p:spPr>
        <p:txBody>
          <a:bodyPr>
            <a:normAutofit/>
          </a:bodyPr>
          <a:lstStyle/>
          <a:p>
            <a:pPr algn="l">
              <a:lnSpc>
                <a:spcPct val="100000"/>
              </a:lnSpc>
            </a:pPr>
            <a:r>
              <a:rPr lang="en-IN" sz="2000" dirty="0">
                <a:latin typeface="Times New Roman" panose="02020603050405020304" pitchFamily="18" charset="0"/>
                <a:cs typeface="Times New Roman" panose="02020603050405020304" pitchFamily="18" charset="0"/>
              </a:rPr>
              <a:t>VIDEO LINK:</a:t>
            </a:r>
          </a:p>
          <a:p>
            <a:pPr algn="l">
              <a:lnSpc>
                <a:spcPct val="100000"/>
              </a:lnSpc>
            </a:pPr>
            <a:r>
              <a:rPr lang="en-IN" sz="2000" u="sng" dirty="0">
                <a:solidFill>
                  <a:schemeClr val="accent2">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https://drive.google.com/file/d/1p9msP8or4i9YHtH6KKjXgjHxVHVOD4rp/view?usp=sharing</a:t>
            </a:r>
            <a:endParaRPr lang="en-IN" sz="2000" u="sng" dirty="0">
              <a:solidFill>
                <a:schemeClr val="accent2">
                  <a:lumMod val="75000"/>
                </a:schemeClr>
              </a:solidFill>
              <a:latin typeface="Times New Roman" panose="02020603050405020304" pitchFamily="18" charset="0"/>
              <a:cs typeface="Times New Roman" panose="02020603050405020304" pitchFamily="18" charset="0"/>
            </a:endParaRPr>
          </a:p>
          <a:p>
            <a:pPr algn="l">
              <a:lnSpc>
                <a:spcPct val="100000"/>
              </a:lnSpc>
            </a:pPr>
            <a:r>
              <a:rPr lang="en-IN" sz="2000" dirty="0">
                <a:latin typeface="Times New Roman" panose="02020603050405020304" pitchFamily="18" charset="0"/>
                <a:cs typeface="Times New Roman" panose="02020603050405020304" pitchFamily="18" charset="0"/>
              </a:rPr>
              <a:t>Images folder Link : </a:t>
            </a:r>
          </a:p>
          <a:p>
            <a:pPr algn="l">
              <a:lnSpc>
                <a:spcPct val="100000"/>
              </a:lnSpc>
            </a:pPr>
            <a:r>
              <a:rPr lang="en-IN" sz="2000" u="sng" dirty="0">
                <a:solidFill>
                  <a:schemeClr val="accent2">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https://drive.google.com/drive/folders/1vPDTEbKkqFvb32-u6v5TalhPMn-EWwJ7?usp=sharing</a:t>
            </a:r>
            <a:endParaRPr lang="en-IN" sz="2000" u="sng" dirty="0">
              <a:solidFill>
                <a:schemeClr val="accent2">
                  <a:lumMod val="75000"/>
                </a:schemeClr>
              </a:solidFill>
              <a:latin typeface="Times New Roman" panose="02020603050405020304" pitchFamily="18" charset="0"/>
              <a:cs typeface="Times New Roman" panose="02020603050405020304" pitchFamily="18" charset="0"/>
            </a:endParaRPr>
          </a:p>
          <a:p>
            <a:pPr algn="l">
              <a:lnSpc>
                <a:spcPct val="100000"/>
              </a:lnSpc>
            </a:pPr>
            <a:r>
              <a:rPr lang="en-IN" sz="2000" dirty="0">
                <a:latin typeface="Times New Roman" panose="02020603050405020304" pitchFamily="18" charset="0"/>
                <a:cs typeface="Times New Roman" panose="02020603050405020304" pitchFamily="18" charset="0"/>
              </a:rPr>
              <a:t>CSV file link:</a:t>
            </a:r>
          </a:p>
          <a:p>
            <a:pPr algn="l">
              <a:lnSpc>
                <a:spcPct val="100000"/>
              </a:lnSpc>
            </a:pPr>
            <a:r>
              <a:rPr lang="en-IN" sz="2000" dirty="0">
                <a:solidFill>
                  <a:srgbClr val="0563C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IN" sz="2000" dirty="0">
                <a:solidFill>
                  <a:schemeClr val="accent2">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csv.file</a:t>
            </a:r>
            <a:endParaRPr lang="en-IN" sz="2000" dirty="0">
              <a:solidFill>
                <a:schemeClr val="accent2">
                  <a:lumMod val="75000"/>
                </a:schemeClr>
              </a:solidFill>
              <a:latin typeface="Times New Roman" panose="02020603050405020304" pitchFamily="18" charset="0"/>
              <a:cs typeface="Times New Roman" panose="02020603050405020304" pitchFamily="18" charset="0"/>
            </a:endParaRPr>
          </a:p>
          <a:p>
            <a:pPr algn="l">
              <a:lnSpc>
                <a:spcPct val="100000"/>
              </a:lnSpc>
            </a:pPr>
            <a:r>
              <a:rPr lang="en-IN" sz="2000" dirty="0">
                <a:latin typeface="Times New Roman" panose="02020603050405020304" pitchFamily="18" charset="0"/>
                <a:cs typeface="Times New Roman" panose="02020603050405020304" pitchFamily="18" charset="0"/>
              </a:rPr>
              <a:t>Code link:   </a:t>
            </a:r>
          </a:p>
          <a:p>
            <a:pPr algn="l">
              <a:lnSpc>
                <a:spcPct val="100000"/>
              </a:lnSpc>
            </a:pPr>
            <a:r>
              <a:rPr lang="en-IN" sz="2000" dirty="0">
                <a:latin typeface="Times New Roman" panose="02020603050405020304" pitchFamily="18" charset="0"/>
                <a:cs typeface="Times New Roman" panose="02020603050405020304" pitchFamily="18" charset="0"/>
              </a:rPr>
              <a:t> </a:t>
            </a:r>
            <a:r>
              <a:rPr lang="en-IN" sz="2000" dirty="0">
                <a:solidFill>
                  <a:schemeClr val="accent2">
                    <a:lumMod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code.py</a:t>
            </a:r>
            <a:endParaRPr lang="en-IN" sz="20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260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3518-DFF6-9A13-C16A-DB054BB058B9}"/>
              </a:ext>
            </a:extLst>
          </p:cNvPr>
          <p:cNvSpPr>
            <a:spLocks noGrp="1"/>
          </p:cNvSpPr>
          <p:nvPr>
            <p:ph type="title"/>
          </p:nvPr>
        </p:nvSpPr>
        <p:spPr>
          <a:xfrm>
            <a:off x="88491" y="1"/>
            <a:ext cx="11179278" cy="1012724"/>
          </a:xfrm>
        </p:spPr>
        <p:txBody>
          <a:bodyPr>
            <a:normAutofit/>
          </a:bodyPr>
          <a:lstStyle/>
          <a:p>
            <a:r>
              <a:rPr lang="en-US" sz="3600"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3B6BE9-6A74-0E38-0215-AEFAA0937D89}"/>
              </a:ext>
            </a:extLst>
          </p:cNvPr>
          <p:cNvSpPr>
            <a:spLocks noGrp="1"/>
          </p:cNvSpPr>
          <p:nvPr>
            <p:ph idx="1"/>
          </p:nvPr>
        </p:nvSpPr>
        <p:spPr>
          <a:xfrm>
            <a:off x="1" y="1012724"/>
            <a:ext cx="12192000" cy="5845276"/>
          </a:xfrm>
        </p:spPr>
        <p:txBody>
          <a:bodyPr>
            <a:normAutofit/>
          </a:bodyPr>
          <a:lstStyle/>
          <a:p>
            <a:r>
              <a:rPr lang="en-US" sz="2000" dirty="0">
                <a:latin typeface="Times New Roman" panose="02020603050405020304" pitchFamily="18" charset="0"/>
                <a:cs typeface="Times New Roman" panose="02020603050405020304" pitchFamily="18" charset="0"/>
              </a:rPr>
              <a:t>This project aims to revolutionize the solar dehydration process by introducing a specialized camera system for real-time monitoring. </a:t>
            </a:r>
          </a:p>
          <a:p>
            <a:r>
              <a:rPr lang="en-US" sz="2000" dirty="0">
                <a:latin typeface="Times New Roman" panose="02020603050405020304" pitchFamily="18" charset="0"/>
                <a:cs typeface="Times New Roman" panose="02020603050405020304" pitchFamily="18" charset="0"/>
              </a:rPr>
              <a:t>The obtained PSNR values are in range between 27db </a:t>
            </a:r>
            <a:r>
              <a:rPr lang="en-US" sz="2000">
                <a:latin typeface="Times New Roman" panose="02020603050405020304" pitchFamily="18" charset="0"/>
                <a:cs typeface="Times New Roman" panose="02020603050405020304" pitchFamily="18" charset="0"/>
              </a:rPr>
              <a:t>to 29db[3],</a:t>
            </a:r>
            <a:r>
              <a:rPr lang="en-US" sz="2000" dirty="0">
                <a:latin typeface="Times New Roman" panose="02020603050405020304" pitchFamily="18" charset="0"/>
                <a:cs typeface="Times New Roman" panose="02020603050405020304" pitchFamily="18" charset="0"/>
              </a:rPr>
              <a:t>camera functions properly in it</a:t>
            </a:r>
            <a:r>
              <a:rPr lang="en-US" sz="1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By replacing manual inspections increases the efficiency of the device.</a:t>
            </a:r>
          </a:p>
          <a:p>
            <a:r>
              <a:rPr lang="en-US" sz="2000" dirty="0">
                <a:latin typeface="Times New Roman" panose="02020603050405020304" pitchFamily="18" charset="0"/>
                <a:cs typeface="Times New Roman" panose="02020603050405020304" pitchFamily="18" charset="0"/>
              </a:rPr>
              <a:t>Trust and Transparency</a:t>
            </a:r>
          </a:p>
          <a:p>
            <a:r>
              <a:rPr lang="en-US" sz="2000" dirty="0">
                <a:latin typeface="Times New Roman" panose="02020603050405020304" pitchFamily="18" charset="0"/>
                <a:cs typeface="Times New Roman" panose="02020603050405020304" pitchFamily="18" charset="0"/>
              </a:rPr>
              <a:t>Cost-effectiveness of the dehydration process.</a:t>
            </a:r>
          </a:p>
          <a:p>
            <a:r>
              <a:rPr lang="en-US" sz="2000" dirty="0">
                <a:latin typeface="Times New Roman" panose="02020603050405020304" pitchFamily="18" charset="0"/>
                <a:cs typeface="Times New Roman" panose="02020603050405020304" pitchFamily="18" charset="0"/>
              </a:rPr>
              <a:t> Addresses key challenges in food preservation.</a:t>
            </a:r>
          </a:p>
        </p:txBody>
      </p:sp>
    </p:spTree>
    <p:extLst>
      <p:ext uri="{BB962C8B-B14F-4D97-AF65-F5344CB8AC3E}">
        <p14:creationId xmlns:p14="http://schemas.microsoft.com/office/powerpoint/2010/main" val="591270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FE2E-48CD-6F6D-B0F8-870B4F92F272}"/>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References</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DE9BC5-A33A-28CB-D8C4-B56133C92061}"/>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[1]-Lam, T. K., </a:t>
            </a:r>
            <a:r>
              <a:rPr lang="en-US" sz="2000" dirty="0" err="1">
                <a:latin typeface="Times New Roman" panose="02020603050405020304" pitchFamily="18" charset="0"/>
                <a:cs typeface="Times New Roman" panose="02020603050405020304" pitchFamily="18" charset="0"/>
              </a:rPr>
              <a:t>Heales</a:t>
            </a:r>
            <a:r>
              <a:rPr lang="en-US" sz="2000" dirty="0">
                <a:latin typeface="Times New Roman" panose="02020603050405020304" pitchFamily="18" charset="0"/>
                <a:cs typeface="Times New Roman" panose="02020603050405020304" pitchFamily="18" charset="0"/>
              </a:rPr>
              <a:t>, J., Hartley, N., &amp; Hodkinson, C. (2020). Consumer Trust in Food Safety Requires Information Transparency. Australasian Journal of Information Systems, 24. https://doi.org/10.3127/ajis.v24i0.2219</a:t>
            </a:r>
          </a:p>
          <a:p>
            <a:r>
              <a:rPr lang="en-US" sz="2000" dirty="0">
                <a:latin typeface="Times New Roman" panose="02020603050405020304" pitchFamily="18" charset="0"/>
                <a:cs typeface="Times New Roman" panose="02020603050405020304" pitchFamily="18" charset="0"/>
              </a:rPr>
              <a:t>[2]-Electronics 2020, 9(3), 505; https://doi.org/10.3390/electronics9030505</a:t>
            </a:r>
          </a:p>
          <a:p>
            <a:r>
              <a:rPr lang="en-US" sz="2000" dirty="0">
                <a:latin typeface="Times New Roman" panose="02020603050405020304" pitchFamily="18" charset="0"/>
                <a:cs typeface="Times New Roman" panose="02020603050405020304" pitchFamily="18" charset="0"/>
              </a:rPr>
              <a:t>[3]-</a:t>
            </a:r>
            <a:r>
              <a:rPr lang="fi-FI" sz="20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 Ponomarenko</a:t>
            </a:r>
            <a:r>
              <a:rPr lang="fi-FI" sz="2000" b="0" i="0" dirty="0">
                <a:effectLst/>
                <a:latin typeface="Times New Roman" panose="02020603050405020304" pitchFamily="18" charset="0"/>
                <a:cs typeface="Times New Roman" panose="02020603050405020304" pitchFamily="18" charset="0"/>
              </a:rPr>
              <a:t>; </a:t>
            </a:r>
            <a:r>
              <a:rPr lang="fi-FI" sz="2000" b="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V. Lukin</a:t>
            </a:r>
            <a:r>
              <a:rPr lang="fi-FI" sz="2000" b="0" i="0" dirty="0">
                <a:effectLst/>
                <a:latin typeface="Times New Roman" panose="02020603050405020304" pitchFamily="18" charset="0"/>
                <a:cs typeface="Times New Roman" panose="02020603050405020304" pitchFamily="18" charset="0"/>
              </a:rPr>
              <a:t>; </a:t>
            </a:r>
            <a:r>
              <a:rPr lang="fi-FI" sz="20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K. Egiazarian</a:t>
            </a:r>
            <a:r>
              <a:rPr lang="fi-FI" sz="2000" b="0" i="0" dirty="0">
                <a:effectLst/>
                <a:latin typeface="Times New Roman" panose="02020603050405020304" pitchFamily="18" charset="0"/>
                <a:cs typeface="Times New Roman" panose="02020603050405020304" pitchFamily="18" charset="0"/>
              </a:rPr>
              <a:t>; </a:t>
            </a:r>
            <a:r>
              <a:rPr lang="fi-FI" sz="2000" b="0" i="0"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J. Astola</a:t>
            </a:r>
            <a:r>
              <a:rPr lang="fi-FI" sz="2000" b="0" i="0" dirty="0">
                <a:effectLst/>
                <a:latin typeface="Times New Roman" panose="02020603050405020304" pitchFamily="18" charset="0"/>
                <a:cs typeface="Times New Roman" panose="02020603050405020304" pitchFamily="18" charset="0"/>
              </a:rPr>
              <a:t>; </a:t>
            </a:r>
            <a:r>
              <a:rPr lang="fi-FI" sz="2000" b="0" i="0"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M. Carli</a:t>
            </a:r>
            <a:r>
              <a:rPr lang="fi-FI" sz="2000" b="0" i="0" dirty="0">
                <a:effectLst/>
                <a:latin typeface="Times New Roman" panose="02020603050405020304" pitchFamily="18" charset="0"/>
                <a:cs typeface="Times New Roman" panose="02020603050405020304" pitchFamily="18" charset="0"/>
              </a:rPr>
              <a:t>; </a:t>
            </a:r>
            <a:r>
              <a:rPr lang="fi-FI" sz="2000" b="0" i="0"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F. Battisti</a:t>
            </a:r>
            <a:r>
              <a:rPr lang="en-US" sz="2000" dirty="0">
                <a:latin typeface="Times New Roman" panose="02020603050405020304" pitchFamily="18" charset="0"/>
                <a:cs typeface="Times New Roman" panose="02020603050405020304" pitchFamily="18" charset="0"/>
              </a:rPr>
              <a:t>      ,</a:t>
            </a:r>
            <a:r>
              <a:rPr lang="en-IN" sz="2000" b="0" i="0" u="sng"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10.1109/MMSP.2008.4665112</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22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AD56-44E4-29B8-6BC5-8024229DB6A0}"/>
              </a:ext>
            </a:extLst>
          </p:cNvPr>
          <p:cNvSpPr>
            <a:spLocks noGrp="1"/>
          </p:cNvSpPr>
          <p:nvPr>
            <p:ph type="title"/>
          </p:nvPr>
        </p:nvSpPr>
        <p:spPr/>
        <p:txBody>
          <a:bodyPr>
            <a:normAutofit/>
          </a:bodyPr>
          <a:lstStyle/>
          <a:p>
            <a:pPr algn="ctr"/>
            <a:r>
              <a:rPr lang="en-US" sz="3600" dirty="0">
                <a:solidFill>
                  <a:srgbClr val="0070C0"/>
                </a:solidFill>
                <a:latin typeface="Times New Roman" panose="02020603050405020304" pitchFamily="18" charset="0"/>
                <a:cs typeface="Times New Roman" panose="02020603050405020304" pitchFamily="18" charset="0"/>
              </a:rPr>
              <a:t>ABSTRACT</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A0BF0A-0C39-2A89-C2AD-2EB00D577E6E}"/>
              </a:ext>
            </a:extLst>
          </p:cNvPr>
          <p:cNvSpPr>
            <a:spLocks noGrp="1"/>
          </p:cNvSpPr>
          <p:nvPr>
            <p:ph idx="1"/>
          </p:nvPr>
        </p:nvSpPr>
        <p:spPr/>
        <p:txBody>
          <a:bodyPr>
            <a:noAutofit/>
          </a:bodyPr>
          <a:lstStyle/>
          <a:p>
            <a:pPr marL="0" indent="0" algn="just">
              <a:buNone/>
            </a:pPr>
            <a:r>
              <a:rPr lang="en-IN" sz="2000" dirty="0">
                <a:latin typeface="Times New Roman" panose="02020603050405020304" pitchFamily="18" charset="0"/>
                <a:ea typeface="Times New Roman" panose="02020603050405020304" pitchFamily="18" charset="0"/>
              </a:rPr>
              <a:t>I</a:t>
            </a:r>
            <a:r>
              <a:rPr lang="en-IN" sz="2000" dirty="0">
                <a:effectLst/>
                <a:latin typeface="Times New Roman" panose="02020603050405020304" pitchFamily="18" charset="0"/>
                <a:ea typeface="Times New Roman" panose="02020603050405020304" pitchFamily="18" charset="0"/>
              </a:rPr>
              <a:t>ndirect solar dehydrators offer sustainable alternative by utilizing solar thermal energy to remove moisture from vegetables, which extends their shelf life without artificial preservatives. However, these devices have not gained widespread consumer acceptance due to a lack of trust[1] in the hygiene aspect of the indirect drying process. Moreover, inefficiencies due to heat loss caused by manual open-door-inspections also make them an unfavourable choice. Both of the above drawbacks can be addressed by integrating a camera[2] inside the drying chamber. To operate a camera inside the hot drying chamber, it should sustain high temperatures (~80 </a:t>
            </a:r>
            <a:r>
              <a:rPr lang="en-IN" sz="2000" dirty="0" err="1">
                <a:effectLst/>
                <a:latin typeface="Times New Roman" panose="02020603050405020304" pitchFamily="18" charset="0"/>
                <a:ea typeface="Times New Roman" panose="02020603050405020304" pitchFamily="18" charset="0"/>
              </a:rPr>
              <a:t>deg</a:t>
            </a:r>
            <a:r>
              <a:rPr lang="en-IN" sz="2000" dirty="0">
                <a:effectLst/>
                <a:latin typeface="Times New Roman" panose="02020603050405020304" pitchFamily="18" charset="0"/>
                <a:ea typeface="Times New Roman" panose="02020603050405020304" pitchFamily="18" charset="0"/>
              </a:rPr>
              <a:t> C) and high humidity (80%). Although commercial cameras report function in this temperature and humidity range, there is a requirement to test them before deploying them in the drying chamber. In the present work, an I</a:t>
            </a:r>
            <a:r>
              <a:rPr lang="en-IN" sz="2000" dirty="0">
                <a:latin typeface="Times New Roman" panose="02020603050405020304" pitchFamily="18" charset="0"/>
                <a:ea typeface="Times New Roman" panose="02020603050405020304" pitchFamily="18" charset="0"/>
              </a:rPr>
              <a:t>o</a:t>
            </a:r>
            <a:r>
              <a:rPr lang="en-IN" sz="2000" dirty="0">
                <a:effectLst/>
                <a:latin typeface="Times New Roman" panose="02020603050405020304" pitchFamily="18" charset="0"/>
                <a:ea typeface="Times New Roman" panose="02020603050405020304" pitchFamily="18" charset="0"/>
              </a:rPr>
              <a:t>T enabled automated hot chamber which emulates a solar dehydrator environment is designed and developed.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35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F2781E-7C4B-334E-57EF-1D3A29D1C8ED}"/>
              </a:ext>
            </a:extLst>
          </p:cNvPr>
          <p:cNvSpPr txBox="1"/>
          <p:nvPr/>
        </p:nvSpPr>
        <p:spPr>
          <a:xfrm>
            <a:off x="4173793" y="201561"/>
            <a:ext cx="4704735" cy="523220"/>
          </a:xfrm>
          <a:prstGeom prst="rect">
            <a:avLst/>
          </a:prstGeom>
          <a:noFill/>
        </p:spPr>
        <p:txBody>
          <a:bodyPr wrap="square" rtlCol="0">
            <a:spAutoFit/>
          </a:bodyPr>
          <a:lstStyle/>
          <a:p>
            <a:pPr algn="ctr"/>
            <a:r>
              <a:rPr lang="en-US" sz="2800" dirty="0"/>
              <a:t>Proof Of Conference paper</a:t>
            </a:r>
            <a:endParaRPr lang="en-IN" sz="2800" dirty="0"/>
          </a:p>
        </p:txBody>
      </p:sp>
      <p:pic>
        <p:nvPicPr>
          <p:cNvPr id="3" name="Picture 2">
            <a:extLst>
              <a:ext uri="{FF2B5EF4-FFF2-40B4-BE49-F238E27FC236}">
                <a16:creationId xmlns:a16="http://schemas.microsoft.com/office/drawing/2014/main" id="{CBCAE908-1C0E-797D-D277-67656F0B86A4}"/>
              </a:ext>
            </a:extLst>
          </p:cNvPr>
          <p:cNvPicPr>
            <a:picLocks noChangeAspect="1"/>
          </p:cNvPicPr>
          <p:nvPr/>
        </p:nvPicPr>
        <p:blipFill>
          <a:blip r:embed="rId2"/>
          <a:stretch>
            <a:fillRect/>
          </a:stretch>
        </p:blipFill>
        <p:spPr>
          <a:xfrm>
            <a:off x="1229032" y="1006284"/>
            <a:ext cx="9733935" cy="4845432"/>
          </a:xfrm>
          <a:prstGeom prst="rect">
            <a:avLst/>
          </a:prstGeom>
        </p:spPr>
      </p:pic>
    </p:spTree>
    <p:extLst>
      <p:ext uri="{BB962C8B-B14F-4D97-AF65-F5344CB8AC3E}">
        <p14:creationId xmlns:p14="http://schemas.microsoft.com/office/powerpoint/2010/main" val="1310407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4706-ABAD-39B4-9AA6-6ED0CC9C56F7}"/>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07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7621-B348-C159-4792-47B2E4819A6D}"/>
              </a:ext>
            </a:extLst>
          </p:cNvPr>
          <p:cNvSpPr>
            <a:spLocks noGrp="1"/>
          </p:cNvSpPr>
          <p:nvPr>
            <p:ph type="title"/>
          </p:nvPr>
        </p:nvSpPr>
        <p:spPr>
          <a:xfrm>
            <a:off x="582561" y="-18658"/>
            <a:ext cx="10515600" cy="1325563"/>
          </a:xfrm>
        </p:spPr>
        <p:txBody>
          <a:bodyPr>
            <a:normAutofit/>
          </a:bodyPr>
          <a:lstStyle/>
          <a:p>
            <a:r>
              <a:rPr lang="en-US" sz="3600" dirty="0">
                <a:solidFill>
                  <a:schemeClr val="accent1">
                    <a:lumMod val="75000"/>
                  </a:schemeClr>
                </a:solidFill>
                <a:latin typeface="Times New Roman" panose="02020603050405020304" pitchFamily="18" charset="0"/>
                <a:cs typeface="Times New Roman" panose="02020603050405020304" pitchFamily="18" charset="0"/>
              </a:rPr>
              <a:t>Objective</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1E7A19-A380-ED1F-8479-83587C403052}"/>
              </a:ext>
            </a:extLst>
          </p:cNvPr>
          <p:cNvSpPr>
            <a:spLocks noGrp="1"/>
          </p:cNvSpPr>
          <p:nvPr>
            <p:ph idx="1"/>
          </p:nvPr>
        </p:nvSpPr>
        <p:spPr>
          <a:xfrm>
            <a:off x="651387" y="953730"/>
            <a:ext cx="11609439" cy="5904270"/>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Developing an customized chamber which reflects same </a:t>
            </a:r>
          </a:p>
          <a:p>
            <a:pPr marL="0" indent="0">
              <a:buNone/>
            </a:pPr>
            <a:r>
              <a:rPr lang="en-US" sz="2000" dirty="0">
                <a:latin typeface="Times New Roman" panose="02020603050405020304" pitchFamily="18" charset="0"/>
                <a:cs typeface="Times New Roman" panose="02020603050405020304" pitchFamily="18" charset="0"/>
              </a:rPr>
              <a:t>environment as indirect solar dehydrator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Embedding</a:t>
            </a:r>
            <a:r>
              <a:rPr lang="en-US" sz="2000" dirty="0">
                <a:latin typeface="Times New Roman" panose="02020603050405020304" pitchFamily="18" charset="0"/>
                <a:cs typeface="Times New Roman" panose="02020603050405020304" pitchFamily="18" charset="0"/>
              </a:rPr>
              <a:t> the sensors inside the chamber to get chamber conditions.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Integrating USB camera with raspberry pi and capturing images.</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Storing &amp; accessing the captured images from cloud platform.</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Getting the sensor data and analyze it &amp; upload to </a:t>
            </a:r>
            <a:r>
              <a:rPr lang="en-US" sz="2000" dirty="0" err="1">
                <a:latin typeface="Times New Roman" panose="02020603050405020304" pitchFamily="18" charset="0"/>
                <a:cs typeface="Times New Roman" panose="02020603050405020304" pitchFamily="18" charset="0"/>
              </a:rPr>
              <a:t>thingspeak</a:t>
            </a:r>
            <a:r>
              <a:rPr lang="en-US" sz="2000" dirty="0">
                <a:latin typeface="Times New Roman" panose="02020603050405020304" pitchFamily="18" charset="0"/>
                <a:cs typeface="Times New Roman" panose="02020603050405020304" pitchFamily="18" charset="0"/>
              </a:rPr>
              <a:t> and csv file.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2050" name="Picture 2" descr="REES52 No Drive Mini USB Camera For Raspberry Pi 640X480 USB Camera with  Collapsible Cable for Raspberry Pi : Amazon.in: Computers &amp; Accessories">
            <a:extLst>
              <a:ext uri="{FF2B5EF4-FFF2-40B4-BE49-F238E27FC236}">
                <a16:creationId xmlns:a16="http://schemas.microsoft.com/office/drawing/2014/main" id="{FBB22C10-206C-F3BD-9803-E97B7A092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311" y="3504999"/>
            <a:ext cx="1081547" cy="933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unting Google Drive on Raspberry Pi ...">
            <a:extLst>
              <a:ext uri="{FF2B5EF4-FFF2-40B4-BE49-F238E27FC236}">
                <a16:creationId xmlns:a16="http://schemas.microsoft.com/office/drawing/2014/main" id="{F6FD1EAC-5C15-5946-3BE0-A71B2573A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7" y="4653485"/>
            <a:ext cx="1806678" cy="840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AA0B1CE-CD36-CA56-C2DC-17A6EAA24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942" y="172066"/>
            <a:ext cx="1564739" cy="1847728"/>
          </a:xfrm>
          <a:prstGeom prst="rect">
            <a:avLst/>
          </a:prstGeom>
        </p:spPr>
      </p:pic>
      <p:pic>
        <p:nvPicPr>
          <p:cNvPr id="6" name="Picture 5">
            <a:extLst>
              <a:ext uri="{FF2B5EF4-FFF2-40B4-BE49-F238E27FC236}">
                <a16:creationId xmlns:a16="http://schemas.microsoft.com/office/drawing/2014/main" id="{38620569-DB73-7B0B-9355-23DCBF789C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0051" y="1949647"/>
            <a:ext cx="1690689" cy="1268017"/>
          </a:xfrm>
          <a:prstGeom prst="rect">
            <a:avLst/>
          </a:prstGeom>
        </p:spPr>
      </p:pic>
      <p:pic>
        <p:nvPicPr>
          <p:cNvPr id="2054" name="Picture 6" descr="ThingsBoard vs ThingSpeak: A Comprehensive Comparison - Minnovation  Technologies">
            <a:extLst>
              <a:ext uri="{FF2B5EF4-FFF2-40B4-BE49-F238E27FC236}">
                <a16:creationId xmlns:a16="http://schemas.microsoft.com/office/drawing/2014/main" id="{F6150246-5ADB-B547-561F-7A8CDB6065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0858" y="5411285"/>
            <a:ext cx="2353490"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20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7658-C172-D1C7-6808-96394EB868A5}"/>
              </a:ext>
            </a:extLst>
          </p:cNvPr>
          <p:cNvSpPr>
            <a:spLocks noGrp="1"/>
          </p:cNvSpPr>
          <p:nvPr>
            <p:ph type="ctrTitle"/>
          </p:nvPr>
        </p:nvSpPr>
        <p:spPr>
          <a:xfrm>
            <a:off x="1445342" y="89976"/>
            <a:ext cx="9144000" cy="834256"/>
          </a:xfrm>
        </p:spPr>
        <p:txBody>
          <a:bodyPr>
            <a:normAutofit fontScale="90000"/>
          </a:bodyPr>
          <a:lstStyle/>
          <a:p>
            <a:r>
              <a:rPr lang="en-IN" dirty="0"/>
              <a:t>Process Flow &amp; Tools Used</a:t>
            </a:r>
          </a:p>
        </p:txBody>
      </p:sp>
      <p:sp>
        <p:nvSpPr>
          <p:cNvPr id="4" name="Rectangle 3">
            <a:extLst>
              <a:ext uri="{FF2B5EF4-FFF2-40B4-BE49-F238E27FC236}">
                <a16:creationId xmlns:a16="http://schemas.microsoft.com/office/drawing/2014/main" id="{4306711B-3C78-71F2-F3F6-BCD24CCFD252}"/>
              </a:ext>
            </a:extLst>
          </p:cNvPr>
          <p:cNvSpPr/>
          <p:nvPr/>
        </p:nvSpPr>
        <p:spPr>
          <a:xfrm>
            <a:off x="-109346" y="4873"/>
            <a:ext cx="12410691" cy="72270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dirty="0">
              <a:solidFill>
                <a:schemeClr val="bg2"/>
              </a:solidFill>
            </a:endParaRPr>
          </a:p>
        </p:txBody>
      </p:sp>
      <p:pic>
        <p:nvPicPr>
          <p:cNvPr id="5" name="Picture 4" descr="Raspberry Pi 5 - 8GB">
            <a:extLst>
              <a:ext uri="{FF2B5EF4-FFF2-40B4-BE49-F238E27FC236}">
                <a16:creationId xmlns:a16="http://schemas.microsoft.com/office/drawing/2014/main" id="{7D1D0072-9B9B-DFB5-F3F5-47C961B15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165956" y="2615335"/>
            <a:ext cx="2474105" cy="2098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6A5E479-4B33-A9A9-C17D-1326BEC86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564" y="2674742"/>
            <a:ext cx="1700980" cy="1864094"/>
          </a:xfrm>
          <a:prstGeom prst="rect">
            <a:avLst/>
          </a:prstGeom>
        </p:spPr>
      </p:pic>
      <p:pic>
        <p:nvPicPr>
          <p:cNvPr id="7" name="Picture 6" descr="DS18B20 Temperature Sensor Probe ...">
            <a:extLst>
              <a:ext uri="{FF2B5EF4-FFF2-40B4-BE49-F238E27FC236}">
                <a16:creationId xmlns:a16="http://schemas.microsoft.com/office/drawing/2014/main" id="{E960BE4F-1188-46CF-9717-2D770B983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781" y="547078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HT11 Temperature and Humidity Sensor Module for Arduino Raspberry Pi :  Amazon.in: Industrial &amp; Scientific">
            <a:extLst>
              <a:ext uri="{FF2B5EF4-FFF2-40B4-BE49-F238E27FC236}">
                <a16:creationId xmlns:a16="http://schemas.microsoft.com/office/drawing/2014/main" id="{86326C64-C87D-3BB3-35E1-3D2ECC708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8467" y="5603044"/>
            <a:ext cx="2006816" cy="1619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What is Google Drive?">
            <a:extLst>
              <a:ext uri="{FF2B5EF4-FFF2-40B4-BE49-F238E27FC236}">
                <a16:creationId xmlns:a16="http://schemas.microsoft.com/office/drawing/2014/main" id="{AA525768-C655-3988-23D1-36D278144F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49" y="2679522"/>
            <a:ext cx="1463009" cy="13086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ow to Send Micro:bit Data to ThingSpeak IoT Platform - micro:bit  Accessories Store | ELECFREAKS">
            <a:extLst>
              <a:ext uri="{FF2B5EF4-FFF2-40B4-BE49-F238E27FC236}">
                <a16:creationId xmlns:a16="http://schemas.microsoft.com/office/drawing/2014/main" id="{DD39F609-6DA9-3346-BED1-36B311DA93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0468" y="5015042"/>
            <a:ext cx="2068462" cy="9733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320D4D-D279-3588-8D11-691F4514BC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8564" y="4921780"/>
            <a:ext cx="1801729" cy="2023975"/>
          </a:xfrm>
          <a:prstGeom prst="rect">
            <a:avLst/>
          </a:prstGeom>
        </p:spPr>
      </p:pic>
      <p:sp>
        <p:nvSpPr>
          <p:cNvPr id="16" name="Arrow: Right 15">
            <a:extLst>
              <a:ext uri="{FF2B5EF4-FFF2-40B4-BE49-F238E27FC236}">
                <a16:creationId xmlns:a16="http://schemas.microsoft.com/office/drawing/2014/main" id="{29F4624C-79D8-D183-E03E-F5195258679B}"/>
              </a:ext>
            </a:extLst>
          </p:cNvPr>
          <p:cNvSpPr/>
          <p:nvPr/>
        </p:nvSpPr>
        <p:spPr>
          <a:xfrm>
            <a:off x="3615486" y="3450951"/>
            <a:ext cx="1307061" cy="3244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08B8187B-03E5-3F80-E0A7-4F75FEF44D42}"/>
              </a:ext>
            </a:extLst>
          </p:cNvPr>
          <p:cNvSpPr/>
          <p:nvPr/>
        </p:nvSpPr>
        <p:spPr>
          <a:xfrm>
            <a:off x="7603329" y="3173011"/>
            <a:ext cx="2287139" cy="383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3F2A7EA2-EEDA-05D3-3012-1069DC5FA327}"/>
              </a:ext>
            </a:extLst>
          </p:cNvPr>
          <p:cNvSpPr/>
          <p:nvPr/>
        </p:nvSpPr>
        <p:spPr>
          <a:xfrm rot="1053203">
            <a:off x="7663727" y="4353543"/>
            <a:ext cx="2378268" cy="383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Up 19">
            <a:extLst>
              <a:ext uri="{FF2B5EF4-FFF2-40B4-BE49-F238E27FC236}">
                <a16:creationId xmlns:a16="http://schemas.microsoft.com/office/drawing/2014/main" id="{33C2BD60-7398-1743-89F6-01E68C83BFEA}"/>
              </a:ext>
            </a:extLst>
          </p:cNvPr>
          <p:cNvSpPr/>
          <p:nvPr/>
        </p:nvSpPr>
        <p:spPr>
          <a:xfrm>
            <a:off x="6877798" y="4238735"/>
            <a:ext cx="339756" cy="169503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Up 20">
            <a:extLst>
              <a:ext uri="{FF2B5EF4-FFF2-40B4-BE49-F238E27FC236}">
                <a16:creationId xmlns:a16="http://schemas.microsoft.com/office/drawing/2014/main" id="{AD4B583B-E2A5-5BEB-2A6A-33AE1F2254E3}"/>
              </a:ext>
            </a:extLst>
          </p:cNvPr>
          <p:cNvSpPr/>
          <p:nvPr/>
        </p:nvSpPr>
        <p:spPr>
          <a:xfrm>
            <a:off x="5626311" y="4327956"/>
            <a:ext cx="331232" cy="16058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7B4905CB-DB50-53A1-795B-4AC052905541}"/>
              </a:ext>
            </a:extLst>
          </p:cNvPr>
          <p:cNvSpPr/>
          <p:nvPr/>
        </p:nvSpPr>
        <p:spPr>
          <a:xfrm>
            <a:off x="3615487" y="6188255"/>
            <a:ext cx="1207577" cy="227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echtonics 108KHz USB Humidifier, 5V DC ...">
            <a:extLst>
              <a:ext uri="{FF2B5EF4-FFF2-40B4-BE49-F238E27FC236}">
                <a16:creationId xmlns:a16="http://schemas.microsoft.com/office/drawing/2014/main" id="{5C4FB9D4-7FC1-9373-1DFD-FC8FB33B54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7621" y="998559"/>
            <a:ext cx="1327201" cy="1327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22 Tungsten Light Bulb, Gee Light Light Bulb, बिजली का बल्ब - Ecompass  LLP, Faridabad | ID: 2853467702373">
            <a:extLst>
              <a:ext uri="{FF2B5EF4-FFF2-40B4-BE49-F238E27FC236}">
                <a16:creationId xmlns:a16="http://schemas.microsoft.com/office/drawing/2014/main" id="{5113AEFF-6D45-3869-3721-7513ED7D59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8887" y="924232"/>
            <a:ext cx="1091428" cy="1091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ber Glass Wool Thermal Insulation, Thickness: 25mm-50mm at ₹ 145/square  meter in Gurugram">
            <a:extLst>
              <a:ext uri="{FF2B5EF4-FFF2-40B4-BE49-F238E27FC236}">
                <a16:creationId xmlns:a16="http://schemas.microsoft.com/office/drawing/2014/main" id="{701B80B7-C30B-63A6-A680-90EDB6981E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72" y="5480631"/>
            <a:ext cx="1001719" cy="1001719"/>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E3F7D8DA-2255-947A-9EE7-24CDC236670E}"/>
              </a:ext>
            </a:extLst>
          </p:cNvPr>
          <p:cNvSpPr/>
          <p:nvPr/>
        </p:nvSpPr>
        <p:spPr>
          <a:xfrm>
            <a:off x="931447" y="6213987"/>
            <a:ext cx="719041" cy="2683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A84FE827-09E2-FA2C-8F1A-C9FF06EC3090}"/>
              </a:ext>
            </a:extLst>
          </p:cNvPr>
          <p:cNvSpPr/>
          <p:nvPr/>
        </p:nvSpPr>
        <p:spPr>
          <a:xfrm>
            <a:off x="3789362" y="173526"/>
            <a:ext cx="4613273" cy="6910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rgbClr val="0070C0"/>
                </a:solidFill>
                <a:latin typeface="Times New Roman" panose="02020603050405020304" pitchFamily="18" charset="0"/>
                <a:cs typeface="Times New Roman" panose="02020603050405020304" pitchFamily="18" charset="0"/>
              </a:rPr>
              <a:t>Tools used And Flow</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Arrow: Up 2">
            <a:extLst>
              <a:ext uri="{FF2B5EF4-FFF2-40B4-BE49-F238E27FC236}">
                <a16:creationId xmlns:a16="http://schemas.microsoft.com/office/drawing/2014/main" id="{2365E63D-9FC6-112D-0C65-0BFB9B1ACE27}"/>
              </a:ext>
            </a:extLst>
          </p:cNvPr>
          <p:cNvSpPr/>
          <p:nvPr/>
        </p:nvSpPr>
        <p:spPr>
          <a:xfrm>
            <a:off x="5532550" y="2124361"/>
            <a:ext cx="296651" cy="78037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AB35317F-D857-8A33-A8B3-6C2BB78C2AA8}"/>
              </a:ext>
            </a:extLst>
          </p:cNvPr>
          <p:cNvSpPr/>
          <p:nvPr/>
        </p:nvSpPr>
        <p:spPr>
          <a:xfrm>
            <a:off x="6751025" y="2145059"/>
            <a:ext cx="296651" cy="78037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2374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1C4F-8700-481C-3D09-BD6E154BB434}"/>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6E5446B-C43D-9121-F4EA-9E714C5F5092}"/>
              </a:ext>
            </a:extLst>
          </p:cNvPr>
          <p:cNvGraphicFramePr>
            <a:graphicFrameLocks noGrp="1"/>
          </p:cNvGraphicFramePr>
          <p:nvPr>
            <p:ph idx="1"/>
            <p:extLst>
              <p:ext uri="{D42A27DB-BD31-4B8C-83A1-F6EECF244321}">
                <p14:modId xmlns:p14="http://schemas.microsoft.com/office/powerpoint/2010/main" val="3951012639"/>
              </p:ext>
            </p:extLst>
          </p:nvPr>
        </p:nvGraphicFramePr>
        <p:xfrm>
          <a:off x="-705466" y="1317524"/>
          <a:ext cx="10515600" cy="5352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6" name="Straight Connector 15">
            <a:extLst>
              <a:ext uri="{FF2B5EF4-FFF2-40B4-BE49-F238E27FC236}">
                <a16:creationId xmlns:a16="http://schemas.microsoft.com/office/drawing/2014/main" id="{3C658809-89E1-CF51-2C87-5D0864EA9560}"/>
              </a:ext>
            </a:extLst>
          </p:cNvPr>
          <p:cNvCxnSpPr>
            <a:cxnSpLocks/>
            <a:stCxn id="4" idx="0"/>
          </p:cNvCxnSpPr>
          <p:nvPr/>
        </p:nvCxnSpPr>
        <p:spPr>
          <a:xfrm flipV="1">
            <a:off x="4552334" y="876377"/>
            <a:ext cx="0" cy="44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724694-B1B1-1B99-FA07-6D2D9C731F22}"/>
              </a:ext>
            </a:extLst>
          </p:cNvPr>
          <p:cNvCxnSpPr/>
          <p:nvPr/>
        </p:nvCxnSpPr>
        <p:spPr>
          <a:xfrm>
            <a:off x="4552334" y="876377"/>
            <a:ext cx="47391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E140C3-E10A-A66A-92F5-B5939371E993}"/>
              </a:ext>
            </a:extLst>
          </p:cNvPr>
          <p:cNvCxnSpPr/>
          <p:nvPr/>
        </p:nvCxnSpPr>
        <p:spPr>
          <a:xfrm>
            <a:off x="11572568" y="876377"/>
            <a:ext cx="0" cy="5083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75A197-6C74-3DDC-3EE9-72D2DA3BB3A8}"/>
              </a:ext>
            </a:extLst>
          </p:cNvPr>
          <p:cNvCxnSpPr/>
          <p:nvPr/>
        </p:nvCxnSpPr>
        <p:spPr>
          <a:xfrm>
            <a:off x="5968181" y="5969486"/>
            <a:ext cx="35396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49CA52-A36B-6975-4E75-31A0728F640E}"/>
              </a:ext>
            </a:extLst>
          </p:cNvPr>
          <p:cNvCxnSpPr/>
          <p:nvPr/>
        </p:nvCxnSpPr>
        <p:spPr>
          <a:xfrm>
            <a:off x="12958916" y="122903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0C166F3-AE61-3EA7-9AC8-852B2B7FD90D}"/>
              </a:ext>
            </a:extLst>
          </p:cNvPr>
          <p:cNvGrpSpPr/>
          <p:nvPr/>
        </p:nvGrpSpPr>
        <p:grpSpPr>
          <a:xfrm>
            <a:off x="9345244" y="1525306"/>
            <a:ext cx="2062526" cy="1542355"/>
            <a:chOff x="7290627" y="3675061"/>
            <a:chExt cx="2449190" cy="1469514"/>
          </a:xfrm>
        </p:grpSpPr>
        <p:sp>
          <p:nvSpPr>
            <p:cNvPr id="3" name="Rectangle: Rounded Corners 2">
              <a:extLst>
                <a:ext uri="{FF2B5EF4-FFF2-40B4-BE49-F238E27FC236}">
                  <a16:creationId xmlns:a16="http://schemas.microsoft.com/office/drawing/2014/main" id="{69929447-6052-17A9-DACB-1C071804DE72}"/>
                </a:ext>
              </a:extLst>
            </p:cNvPr>
            <p:cNvSpPr/>
            <p:nvPr/>
          </p:nvSpPr>
          <p:spPr>
            <a:xfrm>
              <a:off x="7290627" y="3675061"/>
              <a:ext cx="2449190" cy="146951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ectangle: Rounded Corners 4">
              <a:extLst>
                <a:ext uri="{FF2B5EF4-FFF2-40B4-BE49-F238E27FC236}">
                  <a16:creationId xmlns:a16="http://schemas.microsoft.com/office/drawing/2014/main" id="{32200CA2-F3B8-0E40-31F4-7E2F6FE46FD8}"/>
                </a:ext>
              </a:extLst>
            </p:cNvPr>
            <p:cNvSpPr txBox="1"/>
            <p:nvPr/>
          </p:nvSpPr>
          <p:spPr>
            <a:xfrm>
              <a:off x="7333668" y="3718102"/>
              <a:ext cx="2363108" cy="1383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dirty="0">
                  <a:latin typeface="Times New Roman" panose="02020603050405020304" pitchFamily="18" charset="0"/>
                  <a:cs typeface="Times New Roman" panose="02020603050405020304" pitchFamily="18" charset="0"/>
                </a:rPr>
                <a:t>Temperature and humidity limit</a:t>
              </a:r>
              <a:endParaRPr lang="en-IN" sz="2000" kern="1200" dirty="0">
                <a:latin typeface="Times New Roman" panose="02020603050405020304" pitchFamily="18" charset="0"/>
                <a:cs typeface="Times New Roman" panose="02020603050405020304" pitchFamily="18" charset="0"/>
              </a:endParaRPr>
            </a:p>
          </p:txBody>
        </p:sp>
      </p:grpSp>
      <p:cxnSp>
        <p:nvCxnSpPr>
          <p:cNvPr id="7" name="Straight Connector 6">
            <a:extLst>
              <a:ext uri="{FF2B5EF4-FFF2-40B4-BE49-F238E27FC236}">
                <a16:creationId xmlns:a16="http://schemas.microsoft.com/office/drawing/2014/main" id="{54207755-A57B-C69A-B2FB-E8451734FC64}"/>
              </a:ext>
            </a:extLst>
          </p:cNvPr>
          <p:cNvCxnSpPr/>
          <p:nvPr/>
        </p:nvCxnSpPr>
        <p:spPr>
          <a:xfrm>
            <a:off x="9291482" y="876377"/>
            <a:ext cx="22810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10B3A5-EC23-D9C8-178C-2F647615024E}"/>
              </a:ext>
            </a:extLst>
          </p:cNvPr>
          <p:cNvCxnSpPr/>
          <p:nvPr/>
        </p:nvCxnSpPr>
        <p:spPr>
          <a:xfrm>
            <a:off x="9527458" y="5959654"/>
            <a:ext cx="20451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2E2A70-7289-072F-1348-3D06314A4A76}"/>
              </a:ext>
            </a:extLst>
          </p:cNvPr>
          <p:cNvCxnSpPr/>
          <p:nvPr/>
        </p:nvCxnSpPr>
        <p:spPr>
          <a:xfrm flipH="1">
            <a:off x="8573729" y="2163097"/>
            <a:ext cx="717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7AD95C-5255-DCA1-A69B-F92B5AA66AB0}"/>
              </a:ext>
            </a:extLst>
          </p:cNvPr>
          <p:cNvSpPr txBox="1"/>
          <p:nvPr/>
        </p:nvSpPr>
        <p:spPr>
          <a:xfrm>
            <a:off x="294969" y="266777"/>
            <a:ext cx="3844409" cy="1200329"/>
          </a:xfrm>
          <a:prstGeom prst="rect">
            <a:avLst/>
          </a:prstGeom>
          <a:noFill/>
        </p:spPr>
        <p:txBody>
          <a:bodyPr wrap="square" rtlCol="0">
            <a:spAutoFit/>
          </a:bodyPr>
          <a:lstStyle/>
          <a:p>
            <a:r>
              <a:rPr lang="en-US" sz="3600" kern="100" dirty="0" err="1">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Methodolgy</a:t>
            </a:r>
            <a:r>
              <a:rPr lang="en-US" sz="3600" kern="100"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 inside the chamber</a:t>
            </a:r>
            <a:endParaRPr lang="en-IN" sz="3600" dirty="0"/>
          </a:p>
        </p:txBody>
      </p:sp>
    </p:spTree>
    <p:extLst>
      <p:ext uri="{BB962C8B-B14F-4D97-AF65-F5344CB8AC3E}">
        <p14:creationId xmlns:p14="http://schemas.microsoft.com/office/powerpoint/2010/main" val="253263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AF05-4DE2-1969-F203-25DD2AEF0FF7}"/>
              </a:ext>
            </a:extLst>
          </p:cNvPr>
          <p:cNvSpPr>
            <a:spLocks noGrp="1"/>
          </p:cNvSpPr>
          <p:nvPr>
            <p:ph type="ctrTitle"/>
          </p:nvPr>
        </p:nvSpPr>
        <p:spPr>
          <a:xfrm>
            <a:off x="570270" y="570272"/>
            <a:ext cx="10323871" cy="707922"/>
          </a:xfrm>
        </p:spPr>
        <p:txBody>
          <a:bodyPr>
            <a:normAutofit/>
          </a:bodyPr>
          <a:lstStyle/>
          <a:p>
            <a:r>
              <a:rPr lang="en-US" sz="3600" dirty="0">
                <a:solidFill>
                  <a:schemeClr val="accent1">
                    <a:lumMod val="75000"/>
                  </a:schemeClr>
                </a:solidFill>
                <a:latin typeface="Times New Roman" panose="02020603050405020304" pitchFamily="18" charset="0"/>
                <a:cs typeface="Times New Roman" panose="02020603050405020304" pitchFamily="18" charset="0"/>
              </a:rPr>
              <a:t>     CHAMBER DESIGN &amp; IMPLEMENTATION</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87EDDC-3DEC-2E87-5F6A-A9691633A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211" y="1440425"/>
            <a:ext cx="4706842" cy="4945627"/>
          </a:xfrm>
          <a:prstGeom prst="rect">
            <a:avLst/>
          </a:prstGeom>
        </p:spPr>
      </p:pic>
      <p:pic>
        <p:nvPicPr>
          <p:cNvPr id="6" name="Picture 5">
            <a:extLst>
              <a:ext uri="{FF2B5EF4-FFF2-40B4-BE49-F238E27FC236}">
                <a16:creationId xmlns:a16="http://schemas.microsoft.com/office/drawing/2014/main" id="{3DF5AB65-A239-2933-C774-9CE822EA9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23230" y="1663803"/>
            <a:ext cx="4945626" cy="4498873"/>
          </a:xfrm>
          <a:prstGeom prst="rect">
            <a:avLst/>
          </a:prstGeom>
        </p:spPr>
      </p:pic>
    </p:spTree>
    <p:extLst>
      <p:ext uri="{BB962C8B-B14F-4D97-AF65-F5344CB8AC3E}">
        <p14:creationId xmlns:p14="http://schemas.microsoft.com/office/powerpoint/2010/main" val="178736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A97B-72DB-AA45-0DDE-B534D7A01C77}"/>
              </a:ext>
            </a:extLst>
          </p:cNvPr>
          <p:cNvSpPr>
            <a:spLocks noGrp="1"/>
          </p:cNvSpPr>
          <p:nvPr>
            <p:ph type="ctrTitle"/>
          </p:nvPr>
        </p:nvSpPr>
        <p:spPr>
          <a:xfrm>
            <a:off x="1243445" y="135082"/>
            <a:ext cx="9144000" cy="849890"/>
          </a:xfrm>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Insulation Of Chamber using glass wool</a:t>
            </a:r>
            <a:endParaRPr lang="en-IN" sz="36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452B44-A882-1935-CD58-915C19A25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92" y="1340428"/>
            <a:ext cx="4048044" cy="4991824"/>
          </a:xfrm>
          <a:prstGeom prst="rect">
            <a:avLst/>
          </a:prstGeom>
        </p:spPr>
      </p:pic>
      <p:pic>
        <p:nvPicPr>
          <p:cNvPr id="7" name="Picture 6">
            <a:extLst>
              <a:ext uri="{FF2B5EF4-FFF2-40B4-BE49-F238E27FC236}">
                <a16:creationId xmlns:a16="http://schemas.microsoft.com/office/drawing/2014/main" id="{A2877282-E1AA-3327-2503-88E9A0B50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43886" y="1986610"/>
            <a:ext cx="5174672" cy="3882309"/>
          </a:xfrm>
          <a:prstGeom prst="rect">
            <a:avLst/>
          </a:prstGeom>
        </p:spPr>
      </p:pic>
    </p:spTree>
    <p:extLst>
      <p:ext uri="{BB962C8B-B14F-4D97-AF65-F5344CB8AC3E}">
        <p14:creationId xmlns:p14="http://schemas.microsoft.com/office/powerpoint/2010/main" val="83677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D1E2-9E70-4773-63A9-410A7D66CF4A}"/>
              </a:ext>
            </a:extLst>
          </p:cNvPr>
          <p:cNvSpPr>
            <a:spLocks noGrp="1"/>
          </p:cNvSpPr>
          <p:nvPr>
            <p:ph type="title"/>
          </p:nvPr>
        </p:nvSpPr>
        <p:spPr>
          <a:xfrm>
            <a:off x="838200" y="500062"/>
            <a:ext cx="10515600" cy="1325563"/>
          </a:xfrm>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Testing</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AA1E216-9779-4535-258F-07F778E6DD1E}"/>
              </a:ext>
            </a:extLst>
          </p:cNvPr>
          <p:cNvSpPr>
            <a:spLocks noGrp="1"/>
          </p:cNvSpPr>
          <p:nvPr>
            <p:ph idx="1"/>
          </p:nvPr>
        </p:nvSpPr>
        <p:spPr/>
        <p:txBody>
          <a:bodyPr>
            <a:normAutofit/>
          </a:bodyPr>
          <a:lstStyle/>
          <a:p>
            <a:pPr>
              <a:lnSpc>
                <a:spcPct val="100000"/>
              </a:lnSpc>
            </a:pPr>
            <a:r>
              <a:rPr lang="en-US" sz="2000" dirty="0">
                <a:latin typeface="Times New Roman" panose="02020603050405020304" pitchFamily="18" charset="0"/>
                <a:cs typeface="Times New Roman" panose="02020603050405020304" pitchFamily="18" charset="0"/>
              </a:rPr>
              <a:t>Tested the camera in the chamber, Up to maximum temperature produced by the bulb i.e. 80 degrees. And humidity value of 80%.</a:t>
            </a:r>
          </a:p>
          <a:p>
            <a:pPr>
              <a:lnSpc>
                <a:spcPct val="100000"/>
              </a:lnSpc>
            </a:pPr>
            <a:r>
              <a:rPr lang="en-US" sz="2000" dirty="0">
                <a:latin typeface="Times New Roman" panose="02020603050405020304" pitchFamily="18" charset="0"/>
                <a:cs typeface="Times New Roman" panose="02020603050405020304" pitchFamily="18" charset="0"/>
              </a:rPr>
              <a:t>Analyzed data through graphs, obtained from DHT 11 and DS1B20 sensors inside the customized chamber and calculated PSNR values.</a:t>
            </a:r>
          </a:p>
          <a:p>
            <a:pPr>
              <a:lnSpc>
                <a:spcPct val="100000"/>
              </a:lnSpc>
            </a:pPr>
            <a:r>
              <a:rPr lang="en-US" sz="2000" dirty="0">
                <a:latin typeface="Times New Roman" panose="02020603050405020304" pitchFamily="18" charset="0"/>
                <a:cs typeface="Times New Roman" panose="02020603050405020304" pitchFamily="18" charset="0"/>
              </a:rPr>
              <a:t>The respective data get updated to cloud platform</a:t>
            </a:r>
          </a:p>
          <a:p>
            <a:pPr>
              <a:lnSpc>
                <a:spcPct val="100000"/>
              </a:lnSpc>
            </a:pPr>
            <a:r>
              <a:rPr lang="en-US" sz="2000" dirty="0">
                <a:latin typeface="Times New Roman" panose="02020603050405020304" pitchFamily="18" charset="0"/>
                <a:cs typeface="Times New Roman" panose="02020603050405020304" pitchFamily="18" charset="0"/>
              </a:rPr>
              <a:t>The data obtained during real time testing was compared and analyzed.</a:t>
            </a:r>
            <a:endParaRPr lang="en-IN" sz="2000" dirty="0">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802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1BB46-E41B-3AF1-DA8F-F68D99A97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91" y="1056604"/>
            <a:ext cx="5704609" cy="5499389"/>
          </a:xfrm>
          <a:prstGeom prst="rect">
            <a:avLst/>
          </a:prstGeom>
        </p:spPr>
      </p:pic>
      <p:pic>
        <p:nvPicPr>
          <p:cNvPr id="5" name="Picture 4">
            <a:extLst>
              <a:ext uri="{FF2B5EF4-FFF2-40B4-BE49-F238E27FC236}">
                <a16:creationId xmlns:a16="http://schemas.microsoft.com/office/drawing/2014/main" id="{BBB66ED0-364C-3164-39A4-D9D7D64EB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655" y="1056604"/>
            <a:ext cx="5188526" cy="5641561"/>
          </a:xfrm>
          <a:prstGeom prst="rect">
            <a:avLst/>
          </a:prstGeom>
        </p:spPr>
      </p:pic>
      <p:sp>
        <p:nvSpPr>
          <p:cNvPr id="4" name="TextBox 3">
            <a:extLst>
              <a:ext uri="{FF2B5EF4-FFF2-40B4-BE49-F238E27FC236}">
                <a16:creationId xmlns:a16="http://schemas.microsoft.com/office/drawing/2014/main" id="{D160E99D-8854-2FEF-1250-D36C3A56C7C4}"/>
              </a:ext>
            </a:extLst>
          </p:cNvPr>
          <p:cNvSpPr txBox="1"/>
          <p:nvPr/>
        </p:nvSpPr>
        <p:spPr>
          <a:xfrm>
            <a:off x="3243695" y="302007"/>
            <a:ext cx="6381135" cy="646331"/>
          </a:xfrm>
          <a:prstGeom prst="rect">
            <a:avLst/>
          </a:prstGeom>
          <a:noFill/>
        </p:spPr>
        <p:txBody>
          <a:bodyPr wrap="square">
            <a:spAutoFit/>
          </a:bodyPr>
          <a:lstStyle/>
          <a:p>
            <a:r>
              <a:rPr lang="en-US" sz="3600" dirty="0">
                <a:solidFill>
                  <a:srgbClr val="0070C0"/>
                </a:solidFill>
                <a:latin typeface="Times New Roman" panose="02020603050405020304" pitchFamily="18" charset="0"/>
                <a:cs typeface="Times New Roman" panose="02020603050405020304" pitchFamily="18" charset="0"/>
              </a:rPr>
              <a:t>Bench setup and Testing images</a:t>
            </a:r>
            <a:endParaRPr lang="en-IN" sz="3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1406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858</Words>
  <Application>Microsoft Office PowerPoint</Application>
  <PresentationFormat>Widescreen</PresentationFormat>
  <Paragraphs>84</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DESIGN &amp; DEVELOPMENT OF INTERIOR IMAGE CAPTURING SYSTEM FOR INDIRECT SOLAR DEHYDRATOR      Department of Electronics &amp; Communication Engineering </vt:lpstr>
      <vt:lpstr>ABSTRACT</vt:lpstr>
      <vt:lpstr>Objective</vt:lpstr>
      <vt:lpstr>Process Flow &amp; Tools Used</vt:lpstr>
      <vt:lpstr>PowerPoint Presentation</vt:lpstr>
      <vt:lpstr>     CHAMBER DESIGN &amp; IMPLEMENTATION</vt:lpstr>
      <vt:lpstr>Insulation Of Chamber using glass wool</vt:lpstr>
      <vt:lpstr>Testing</vt:lpstr>
      <vt:lpstr>PowerPoint Presentation</vt:lpstr>
      <vt:lpstr>PowerPoint Presentation</vt:lpstr>
      <vt:lpstr>PowerPoint Presentation</vt:lpstr>
      <vt:lpstr>PowerPoint Presentation</vt:lpstr>
      <vt:lpstr>PSNR when temperature varies from 30 c to 60 c and humidity 40 rh to 50 rh</vt:lpstr>
      <vt:lpstr>PSNR when temperature varies from 60 c to 65 c and humidity 50 rh to 60 rh</vt:lpstr>
      <vt:lpstr>PSNR when temperature varies from 65 c to 70 c and humidity 60 rh to 65 rh</vt:lpstr>
      <vt:lpstr>PSNR when temperature varies from 70 c to 75 c and humidity 60 rh to 65 rh</vt:lpstr>
      <vt:lpstr>LINKS OF PROJECT</vt:lpstr>
      <vt:lpstr>Conclusion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SANGEL SHAINY</dc:creator>
  <cp:lastModifiedBy>sivareddy2026@outlook.com</cp:lastModifiedBy>
  <cp:revision>57</cp:revision>
  <dcterms:created xsi:type="dcterms:W3CDTF">2024-08-01T14:39:15Z</dcterms:created>
  <dcterms:modified xsi:type="dcterms:W3CDTF">2025-04-12T05:45:41Z</dcterms:modified>
</cp:coreProperties>
</file>